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39"/>
  </p:notesMasterIdLst>
  <p:sldIdLst>
    <p:sldId id="470" r:id="rId2"/>
    <p:sldId id="492" r:id="rId3"/>
    <p:sldId id="509" r:id="rId4"/>
    <p:sldId id="496" r:id="rId5"/>
    <p:sldId id="498" r:id="rId6"/>
    <p:sldId id="511" r:id="rId7"/>
    <p:sldId id="513" r:id="rId8"/>
    <p:sldId id="514" r:id="rId9"/>
    <p:sldId id="515" r:id="rId10"/>
    <p:sldId id="516" r:id="rId11"/>
    <p:sldId id="517" r:id="rId12"/>
    <p:sldId id="518" r:id="rId13"/>
    <p:sldId id="519" r:id="rId14"/>
    <p:sldId id="521" r:id="rId15"/>
    <p:sldId id="522" r:id="rId16"/>
    <p:sldId id="542" r:id="rId17"/>
    <p:sldId id="543" r:id="rId18"/>
    <p:sldId id="544" r:id="rId19"/>
    <p:sldId id="545" r:id="rId20"/>
    <p:sldId id="546" r:id="rId21"/>
    <p:sldId id="524" r:id="rId22"/>
    <p:sldId id="525" r:id="rId23"/>
    <p:sldId id="527" r:id="rId24"/>
    <p:sldId id="528" r:id="rId25"/>
    <p:sldId id="529" r:id="rId26"/>
    <p:sldId id="530" r:id="rId27"/>
    <p:sldId id="531" r:id="rId28"/>
    <p:sldId id="532" r:id="rId29"/>
    <p:sldId id="536" r:id="rId30"/>
    <p:sldId id="537" r:id="rId31"/>
    <p:sldId id="538" r:id="rId32"/>
    <p:sldId id="539" r:id="rId33"/>
    <p:sldId id="540" r:id="rId34"/>
    <p:sldId id="541" r:id="rId35"/>
    <p:sldId id="510" r:id="rId36"/>
    <p:sldId id="526" r:id="rId37"/>
    <p:sldId id="533" r:id="rId38"/>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rayos Sirimittrakul" initials="VS" lastIdx="9" clrIdx="0">
    <p:extLst/>
  </p:cmAuthor>
  <p:cmAuthor id="2" name="Somchai Sriboonngam" initials="SS" lastIdx="2" clrIdx="1">
    <p:extLst>
      <p:ext uri="{19B8F6BF-5375-455C-9EA6-DF929625EA0E}">
        <p15:presenceInfo xmlns:p15="http://schemas.microsoft.com/office/powerpoint/2012/main" userId="S-1-5-21-1188494243-3350754593-4117869963-19417" providerId="AD"/>
      </p:ext>
    </p:extLst>
  </p:cmAuthor>
  <p:cmAuthor id="3" name="Supoj Wongsaroj" initials="SW" lastIdx="1" clrIdx="2">
    <p:extLst>
      <p:ext uri="{19B8F6BF-5375-455C-9EA6-DF929625EA0E}">
        <p15:presenceInfo xmlns:p15="http://schemas.microsoft.com/office/powerpoint/2012/main" userId="Supoj Wongsaroj" providerId="None"/>
      </p:ext>
    </p:extLst>
  </p:cmAuthor>
  <p:cmAuthor id="4" name="Niwat Anukoonpoonlarp" initials="NA" lastIdx="9" clrIdx="3">
    <p:extLst>
      <p:ext uri="{19B8F6BF-5375-455C-9EA6-DF929625EA0E}">
        <p15:presenceInfo xmlns:p15="http://schemas.microsoft.com/office/powerpoint/2012/main" userId="S-1-5-21-2244736364-3772642042-499209343-90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F"/>
    <a:srgbClr val="0000FF"/>
    <a:srgbClr val="00529B"/>
    <a:srgbClr val="FFA7A7"/>
    <a:srgbClr val="5B9BD5"/>
    <a:srgbClr val="F8A581"/>
    <a:srgbClr val="CBD0DE"/>
    <a:srgbClr val="FFD78E"/>
    <a:srgbClr val="FFD479"/>
    <a:srgbClr val="FFD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9302" autoAdjust="0"/>
  </p:normalViewPr>
  <p:slideViewPr>
    <p:cSldViewPr>
      <p:cViewPr varScale="1">
        <p:scale>
          <a:sx n="61" d="100"/>
          <a:sy n="61" d="100"/>
        </p:scale>
        <p:origin x="1480" y="60"/>
      </p:cViewPr>
      <p:guideLst>
        <p:guide orient="horz" pos="2160"/>
        <p:guide pos="2880"/>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756B4473-3750-493A-AF06-44A0F225673F}" type="datetimeFigureOut">
              <a:rPr kumimoji="1" lang="ja-JP" altLang="en-US" smtClean="0"/>
              <a:t>2023/2/24</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C6E4FC99-01B6-4B81-B9B8-97968D1609E4}" type="slidenum">
              <a:rPr kumimoji="1" lang="ja-JP" altLang="en-US" smtClean="0"/>
              <a:t>‹#›</a:t>
            </a:fld>
            <a:endParaRPr kumimoji="1" lang="ja-JP" altLang="en-US"/>
          </a:p>
        </p:txBody>
      </p:sp>
    </p:spTree>
    <p:extLst>
      <p:ext uri="{BB962C8B-B14F-4D97-AF65-F5344CB8AC3E}">
        <p14:creationId xmlns:p14="http://schemas.microsoft.com/office/powerpoint/2010/main" val="6514638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smtClean="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a:t>
            </a:fld>
            <a:endParaRPr kumimoji="1" lang="ja-JP" altLang="en-US"/>
          </a:p>
        </p:txBody>
      </p:sp>
    </p:spTree>
    <p:extLst>
      <p:ext uri="{BB962C8B-B14F-4D97-AF65-F5344CB8AC3E}">
        <p14:creationId xmlns:p14="http://schemas.microsoft.com/office/powerpoint/2010/main" val="413333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10</a:t>
            </a:fld>
            <a:endParaRPr kumimoji="1" lang="ja-JP" altLang="en-US"/>
          </a:p>
        </p:txBody>
      </p:sp>
    </p:spTree>
    <p:extLst>
      <p:ext uri="{BB962C8B-B14F-4D97-AF65-F5344CB8AC3E}">
        <p14:creationId xmlns:p14="http://schemas.microsoft.com/office/powerpoint/2010/main" val="103543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11</a:t>
            </a:fld>
            <a:endParaRPr kumimoji="1" lang="ja-JP" altLang="en-US"/>
          </a:p>
        </p:txBody>
      </p:sp>
    </p:spTree>
    <p:extLst>
      <p:ext uri="{BB962C8B-B14F-4D97-AF65-F5344CB8AC3E}">
        <p14:creationId xmlns:p14="http://schemas.microsoft.com/office/powerpoint/2010/main" val="256176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12</a:t>
            </a:fld>
            <a:endParaRPr kumimoji="1" lang="ja-JP" altLang="en-US"/>
          </a:p>
        </p:txBody>
      </p:sp>
    </p:spTree>
    <p:extLst>
      <p:ext uri="{BB962C8B-B14F-4D97-AF65-F5344CB8AC3E}">
        <p14:creationId xmlns:p14="http://schemas.microsoft.com/office/powerpoint/2010/main" val="60274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13</a:t>
            </a:fld>
            <a:endParaRPr kumimoji="1" lang="ja-JP" altLang="en-US"/>
          </a:p>
        </p:txBody>
      </p:sp>
    </p:spTree>
    <p:extLst>
      <p:ext uri="{BB962C8B-B14F-4D97-AF65-F5344CB8AC3E}">
        <p14:creationId xmlns:p14="http://schemas.microsoft.com/office/powerpoint/2010/main" val="367981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14</a:t>
            </a:fld>
            <a:endParaRPr kumimoji="1" lang="ja-JP" altLang="en-US"/>
          </a:p>
        </p:txBody>
      </p:sp>
    </p:spTree>
    <p:extLst>
      <p:ext uri="{BB962C8B-B14F-4D97-AF65-F5344CB8AC3E}">
        <p14:creationId xmlns:p14="http://schemas.microsoft.com/office/powerpoint/2010/main" val="17581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15</a:t>
            </a:fld>
            <a:endParaRPr kumimoji="1" lang="ja-JP" altLang="en-US"/>
          </a:p>
        </p:txBody>
      </p:sp>
    </p:spTree>
    <p:extLst>
      <p:ext uri="{BB962C8B-B14F-4D97-AF65-F5344CB8AC3E}">
        <p14:creationId xmlns:p14="http://schemas.microsoft.com/office/powerpoint/2010/main" val="2709564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16</a:t>
            </a:fld>
            <a:endParaRPr kumimoji="1" lang="ja-JP" altLang="en-US"/>
          </a:p>
        </p:txBody>
      </p:sp>
    </p:spTree>
    <p:extLst>
      <p:ext uri="{BB962C8B-B14F-4D97-AF65-F5344CB8AC3E}">
        <p14:creationId xmlns:p14="http://schemas.microsoft.com/office/powerpoint/2010/main" val="68085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17</a:t>
            </a:fld>
            <a:endParaRPr kumimoji="1" lang="ja-JP" altLang="en-US"/>
          </a:p>
        </p:txBody>
      </p:sp>
    </p:spTree>
    <p:extLst>
      <p:ext uri="{BB962C8B-B14F-4D97-AF65-F5344CB8AC3E}">
        <p14:creationId xmlns:p14="http://schemas.microsoft.com/office/powerpoint/2010/main" val="230978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18</a:t>
            </a:fld>
            <a:endParaRPr kumimoji="1" lang="ja-JP" altLang="en-US"/>
          </a:p>
        </p:txBody>
      </p:sp>
    </p:spTree>
    <p:extLst>
      <p:ext uri="{BB962C8B-B14F-4D97-AF65-F5344CB8AC3E}">
        <p14:creationId xmlns:p14="http://schemas.microsoft.com/office/powerpoint/2010/main" val="224490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19</a:t>
            </a:fld>
            <a:endParaRPr kumimoji="1" lang="ja-JP" altLang="en-US"/>
          </a:p>
        </p:txBody>
      </p:sp>
    </p:spTree>
    <p:extLst>
      <p:ext uri="{BB962C8B-B14F-4D97-AF65-F5344CB8AC3E}">
        <p14:creationId xmlns:p14="http://schemas.microsoft.com/office/powerpoint/2010/main" val="318450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1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a:t>
            </a:fld>
            <a:endParaRPr kumimoji="1" lang="ja-JP" altLang="en-US"/>
          </a:p>
        </p:txBody>
      </p:sp>
    </p:spTree>
    <p:extLst>
      <p:ext uri="{BB962C8B-B14F-4D97-AF65-F5344CB8AC3E}">
        <p14:creationId xmlns:p14="http://schemas.microsoft.com/office/powerpoint/2010/main" val="271735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20</a:t>
            </a:fld>
            <a:endParaRPr kumimoji="1" lang="ja-JP" altLang="en-US"/>
          </a:p>
        </p:txBody>
      </p:sp>
    </p:spTree>
    <p:extLst>
      <p:ext uri="{BB962C8B-B14F-4D97-AF65-F5344CB8AC3E}">
        <p14:creationId xmlns:p14="http://schemas.microsoft.com/office/powerpoint/2010/main" val="2241722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21</a:t>
            </a:fld>
            <a:endParaRPr kumimoji="1" lang="ja-JP" altLang="en-US"/>
          </a:p>
        </p:txBody>
      </p:sp>
    </p:spTree>
    <p:extLst>
      <p:ext uri="{BB962C8B-B14F-4D97-AF65-F5344CB8AC3E}">
        <p14:creationId xmlns:p14="http://schemas.microsoft.com/office/powerpoint/2010/main" val="644806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22</a:t>
            </a:fld>
            <a:endParaRPr kumimoji="1" lang="ja-JP" altLang="en-US"/>
          </a:p>
        </p:txBody>
      </p:sp>
    </p:spTree>
    <p:extLst>
      <p:ext uri="{BB962C8B-B14F-4D97-AF65-F5344CB8AC3E}">
        <p14:creationId xmlns:p14="http://schemas.microsoft.com/office/powerpoint/2010/main" val="363638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23</a:t>
            </a:fld>
            <a:endParaRPr kumimoji="1" lang="ja-JP" altLang="en-US"/>
          </a:p>
        </p:txBody>
      </p:sp>
    </p:spTree>
    <p:extLst>
      <p:ext uri="{BB962C8B-B14F-4D97-AF65-F5344CB8AC3E}">
        <p14:creationId xmlns:p14="http://schemas.microsoft.com/office/powerpoint/2010/main" val="65886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24</a:t>
            </a:fld>
            <a:endParaRPr kumimoji="1" lang="ja-JP" altLang="en-US"/>
          </a:p>
        </p:txBody>
      </p:sp>
    </p:spTree>
    <p:extLst>
      <p:ext uri="{BB962C8B-B14F-4D97-AF65-F5344CB8AC3E}">
        <p14:creationId xmlns:p14="http://schemas.microsoft.com/office/powerpoint/2010/main" val="1407969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25</a:t>
            </a:fld>
            <a:endParaRPr kumimoji="1" lang="ja-JP" altLang="en-US"/>
          </a:p>
        </p:txBody>
      </p:sp>
    </p:spTree>
    <p:extLst>
      <p:ext uri="{BB962C8B-B14F-4D97-AF65-F5344CB8AC3E}">
        <p14:creationId xmlns:p14="http://schemas.microsoft.com/office/powerpoint/2010/main" val="2702270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26</a:t>
            </a:fld>
            <a:endParaRPr kumimoji="1" lang="ja-JP" altLang="en-US"/>
          </a:p>
        </p:txBody>
      </p:sp>
    </p:spTree>
    <p:extLst>
      <p:ext uri="{BB962C8B-B14F-4D97-AF65-F5344CB8AC3E}">
        <p14:creationId xmlns:p14="http://schemas.microsoft.com/office/powerpoint/2010/main" val="87341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27</a:t>
            </a:fld>
            <a:endParaRPr kumimoji="1" lang="ja-JP" altLang="en-US"/>
          </a:p>
        </p:txBody>
      </p:sp>
    </p:spTree>
    <p:extLst>
      <p:ext uri="{BB962C8B-B14F-4D97-AF65-F5344CB8AC3E}">
        <p14:creationId xmlns:p14="http://schemas.microsoft.com/office/powerpoint/2010/main" val="10354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28</a:t>
            </a:fld>
            <a:endParaRPr kumimoji="1" lang="ja-JP" altLang="en-US"/>
          </a:p>
        </p:txBody>
      </p:sp>
    </p:spTree>
    <p:extLst>
      <p:ext uri="{BB962C8B-B14F-4D97-AF65-F5344CB8AC3E}">
        <p14:creationId xmlns:p14="http://schemas.microsoft.com/office/powerpoint/2010/main" val="89041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29</a:t>
            </a:fld>
            <a:endParaRPr kumimoji="1" lang="ja-JP" altLang="en-US"/>
          </a:p>
        </p:txBody>
      </p:sp>
    </p:spTree>
    <p:extLst>
      <p:ext uri="{BB962C8B-B14F-4D97-AF65-F5344CB8AC3E}">
        <p14:creationId xmlns:p14="http://schemas.microsoft.com/office/powerpoint/2010/main" val="388117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a:t>
            </a:fld>
            <a:endParaRPr kumimoji="1" lang="ja-JP" altLang="en-US"/>
          </a:p>
        </p:txBody>
      </p:sp>
    </p:spTree>
    <p:extLst>
      <p:ext uri="{BB962C8B-B14F-4D97-AF65-F5344CB8AC3E}">
        <p14:creationId xmlns:p14="http://schemas.microsoft.com/office/powerpoint/2010/main" val="123410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30</a:t>
            </a:fld>
            <a:endParaRPr kumimoji="1" lang="ja-JP" altLang="en-US"/>
          </a:p>
        </p:txBody>
      </p:sp>
    </p:spTree>
    <p:extLst>
      <p:ext uri="{BB962C8B-B14F-4D97-AF65-F5344CB8AC3E}">
        <p14:creationId xmlns:p14="http://schemas.microsoft.com/office/powerpoint/2010/main" val="83685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31</a:t>
            </a:fld>
            <a:endParaRPr kumimoji="1" lang="ja-JP" altLang="en-US"/>
          </a:p>
        </p:txBody>
      </p:sp>
    </p:spTree>
    <p:extLst>
      <p:ext uri="{BB962C8B-B14F-4D97-AF65-F5344CB8AC3E}">
        <p14:creationId xmlns:p14="http://schemas.microsoft.com/office/powerpoint/2010/main" val="3328975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32</a:t>
            </a:fld>
            <a:endParaRPr kumimoji="1" lang="ja-JP" altLang="en-US"/>
          </a:p>
        </p:txBody>
      </p:sp>
    </p:spTree>
    <p:extLst>
      <p:ext uri="{BB962C8B-B14F-4D97-AF65-F5344CB8AC3E}">
        <p14:creationId xmlns:p14="http://schemas.microsoft.com/office/powerpoint/2010/main" val="1925803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33</a:t>
            </a:fld>
            <a:endParaRPr kumimoji="1" lang="ja-JP" altLang="en-US"/>
          </a:p>
        </p:txBody>
      </p:sp>
    </p:spTree>
    <p:extLst>
      <p:ext uri="{BB962C8B-B14F-4D97-AF65-F5344CB8AC3E}">
        <p14:creationId xmlns:p14="http://schemas.microsoft.com/office/powerpoint/2010/main" val="827816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34</a:t>
            </a:fld>
            <a:endParaRPr kumimoji="1" lang="ja-JP" altLang="en-US"/>
          </a:p>
        </p:txBody>
      </p:sp>
    </p:spTree>
    <p:extLst>
      <p:ext uri="{BB962C8B-B14F-4D97-AF65-F5344CB8AC3E}">
        <p14:creationId xmlns:p14="http://schemas.microsoft.com/office/powerpoint/2010/main" val="1293618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35</a:t>
            </a:fld>
            <a:endParaRPr kumimoji="1" lang="ja-JP" altLang="en-US"/>
          </a:p>
        </p:txBody>
      </p:sp>
    </p:spTree>
    <p:extLst>
      <p:ext uri="{BB962C8B-B14F-4D97-AF65-F5344CB8AC3E}">
        <p14:creationId xmlns:p14="http://schemas.microsoft.com/office/powerpoint/2010/main" val="474787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36</a:t>
            </a:fld>
            <a:endParaRPr kumimoji="1" lang="ja-JP" altLang="en-US"/>
          </a:p>
        </p:txBody>
      </p:sp>
    </p:spTree>
    <p:extLst>
      <p:ext uri="{BB962C8B-B14F-4D97-AF65-F5344CB8AC3E}">
        <p14:creationId xmlns:p14="http://schemas.microsoft.com/office/powerpoint/2010/main" val="379876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37</a:t>
            </a:fld>
            <a:endParaRPr kumimoji="1" lang="ja-JP" altLang="en-US"/>
          </a:p>
        </p:txBody>
      </p:sp>
    </p:spTree>
    <p:extLst>
      <p:ext uri="{BB962C8B-B14F-4D97-AF65-F5344CB8AC3E}">
        <p14:creationId xmlns:p14="http://schemas.microsoft.com/office/powerpoint/2010/main" val="78528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4</a:t>
            </a:fld>
            <a:endParaRPr kumimoji="1" lang="ja-JP" altLang="en-US"/>
          </a:p>
        </p:txBody>
      </p:sp>
    </p:spTree>
    <p:extLst>
      <p:ext uri="{BB962C8B-B14F-4D97-AF65-F5344CB8AC3E}">
        <p14:creationId xmlns:p14="http://schemas.microsoft.com/office/powerpoint/2010/main" val="404750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5</a:t>
            </a:fld>
            <a:endParaRPr kumimoji="1" lang="ja-JP" altLang="en-US"/>
          </a:p>
        </p:txBody>
      </p:sp>
    </p:spTree>
    <p:extLst>
      <p:ext uri="{BB962C8B-B14F-4D97-AF65-F5344CB8AC3E}">
        <p14:creationId xmlns:p14="http://schemas.microsoft.com/office/powerpoint/2010/main" val="133509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6</a:t>
            </a:fld>
            <a:endParaRPr kumimoji="1" lang="ja-JP" altLang="en-US"/>
          </a:p>
        </p:txBody>
      </p:sp>
    </p:spTree>
    <p:extLst>
      <p:ext uri="{BB962C8B-B14F-4D97-AF65-F5344CB8AC3E}">
        <p14:creationId xmlns:p14="http://schemas.microsoft.com/office/powerpoint/2010/main" val="7985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7</a:t>
            </a:fld>
            <a:endParaRPr kumimoji="1" lang="ja-JP" altLang="en-US"/>
          </a:p>
        </p:txBody>
      </p:sp>
    </p:spTree>
    <p:extLst>
      <p:ext uri="{BB962C8B-B14F-4D97-AF65-F5344CB8AC3E}">
        <p14:creationId xmlns:p14="http://schemas.microsoft.com/office/powerpoint/2010/main" val="97261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8</a:t>
            </a:fld>
            <a:endParaRPr kumimoji="1" lang="ja-JP" altLang="en-US"/>
          </a:p>
        </p:txBody>
      </p:sp>
    </p:spTree>
    <p:extLst>
      <p:ext uri="{BB962C8B-B14F-4D97-AF65-F5344CB8AC3E}">
        <p14:creationId xmlns:p14="http://schemas.microsoft.com/office/powerpoint/2010/main" val="137131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9</a:t>
            </a:fld>
            <a:endParaRPr kumimoji="1" lang="ja-JP" altLang="en-US"/>
          </a:p>
        </p:txBody>
      </p:sp>
    </p:spTree>
    <p:extLst>
      <p:ext uri="{BB962C8B-B14F-4D97-AF65-F5344CB8AC3E}">
        <p14:creationId xmlns:p14="http://schemas.microsoft.com/office/powerpoint/2010/main" val="3715172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 name="Rectangle 5"/>
          <p:cNvSpPr>
            <a:spLocks noChangeArrowheads="1"/>
          </p:cNvSpPr>
          <p:nvPr/>
        </p:nvSpPr>
        <p:spPr bwMode="auto">
          <a:xfrm>
            <a:off x="539552" y="3562348"/>
            <a:ext cx="8138160" cy="45719"/>
          </a:xfrm>
          <a:prstGeom prst="rect">
            <a:avLst/>
          </a:prstGeom>
          <a:gradFill rotWithShape="1">
            <a:gsLst>
              <a:gs pos="0">
                <a:srgbClr val="C0C0C0">
                  <a:gamma/>
                  <a:shade val="40000"/>
                  <a:invGamma/>
                </a:srgbClr>
              </a:gs>
              <a:gs pos="100000">
                <a:srgbClr val="C0C0C0"/>
              </a:gs>
            </a:gsLst>
            <a:lin ang="0" scaled="1"/>
          </a:gradFill>
          <a:ln w="9525">
            <a:noFill/>
            <a:miter lim="800000"/>
            <a:headEnd/>
            <a:tailEnd/>
          </a:ln>
          <a:effectLst/>
        </p:spPr>
        <p:txBody>
          <a:bodyPr wrap="none" anchor="ctr"/>
          <a:lstStyle/>
          <a:p>
            <a:pPr>
              <a:defRPr/>
            </a:pPr>
            <a:endParaRPr lang="ja-JP" altLang="en-US"/>
          </a:p>
        </p:txBody>
      </p:sp>
      <p:grpSp>
        <p:nvGrpSpPr>
          <p:cNvPr id="2" name="Group 11"/>
          <p:cNvGrpSpPr>
            <a:grpSpLocks/>
          </p:cNvGrpSpPr>
          <p:nvPr/>
        </p:nvGrpSpPr>
        <p:grpSpPr bwMode="auto">
          <a:xfrm>
            <a:off x="0" y="6673850"/>
            <a:ext cx="9036050" cy="211138"/>
            <a:chOff x="0" y="4204"/>
            <a:chExt cx="5692" cy="133"/>
          </a:xfrm>
        </p:grpSpPr>
        <p:pic>
          <p:nvPicPr>
            <p:cNvPr id="8" name="Picture 8" descr="TOMEN Electronics Corp白抜き"/>
            <p:cNvPicPr>
              <a:picLocks noChangeAspect="1" noChangeArrowheads="1"/>
            </p:cNvPicPr>
            <p:nvPr/>
          </p:nvPicPr>
          <p:blipFill>
            <a:blip r:embed="rId2" cstate="print"/>
            <a:srcRect/>
            <a:stretch>
              <a:fillRect/>
            </a:stretch>
          </p:blipFill>
          <p:spPr bwMode="auto">
            <a:xfrm>
              <a:off x="4286" y="4209"/>
              <a:ext cx="1406" cy="128"/>
            </a:xfrm>
            <a:prstGeom prst="rect">
              <a:avLst/>
            </a:prstGeom>
            <a:noFill/>
            <a:ln w="9525">
              <a:noFill/>
              <a:miter lim="800000"/>
              <a:headEnd/>
              <a:tailEnd/>
            </a:ln>
          </p:spPr>
        </p:pic>
        <p:sp>
          <p:nvSpPr>
            <p:cNvPr id="9" name="Text Box 9"/>
            <p:cNvSpPr txBox="1">
              <a:spLocks noChangeArrowheads="1"/>
            </p:cNvSpPr>
            <p:nvPr/>
          </p:nvSpPr>
          <p:spPr bwMode="auto">
            <a:xfrm>
              <a:off x="0" y="4204"/>
              <a:ext cx="1058" cy="116"/>
            </a:xfrm>
            <a:prstGeom prst="rect">
              <a:avLst/>
            </a:prstGeom>
            <a:noFill/>
            <a:ln w="9525">
              <a:noFill/>
              <a:miter lim="800000"/>
              <a:headEnd/>
              <a:tailEnd/>
            </a:ln>
            <a:effectLst/>
          </p:spPr>
          <p:txBody>
            <a:bodyPr>
              <a:spAutoFit/>
            </a:bodyPr>
            <a:lstStyle/>
            <a:p>
              <a:pPr algn="l">
                <a:defRPr/>
              </a:pPr>
              <a:r>
                <a:rPr lang="en-US" altLang="ja-JP" sz="600" dirty="0">
                  <a:solidFill>
                    <a:schemeClr val="bg1"/>
                  </a:solidFill>
                </a:rPr>
                <a:t>Copyright © TOMEN Electronics Corp.</a:t>
              </a:r>
            </a:p>
          </p:txBody>
        </p:sp>
      </p:grpSp>
      <p:sp>
        <p:nvSpPr>
          <p:cNvPr id="5123" name="Rectangle 3"/>
          <p:cNvSpPr>
            <a:spLocks noGrp="1" noChangeArrowheads="1"/>
          </p:cNvSpPr>
          <p:nvPr>
            <p:ph type="ctrTitle"/>
          </p:nvPr>
        </p:nvSpPr>
        <p:spPr>
          <a:xfrm>
            <a:off x="2412718" y="3104259"/>
            <a:ext cx="6478869" cy="431800"/>
          </a:xfrm>
        </p:spPr>
        <p:txBody>
          <a:bodyPr/>
          <a:lstStyle>
            <a:lvl1pPr>
              <a:defRPr sz="2400">
                <a:effectLst/>
              </a:defRPr>
            </a:lvl1pPr>
          </a:lstStyle>
          <a:p>
            <a:r>
              <a:rPr lang="ja-JP" altLang="en-US" smtClean="0"/>
              <a:t>マスター タイトルの書式設定</a:t>
            </a:r>
            <a:endParaRPr lang="ja-JP" altLang="en-US" dirty="0"/>
          </a:p>
        </p:txBody>
      </p:sp>
      <p:sp>
        <p:nvSpPr>
          <p:cNvPr id="5124" name="Rectangle 4"/>
          <p:cNvSpPr>
            <a:spLocks noGrp="1" noChangeArrowheads="1"/>
          </p:cNvSpPr>
          <p:nvPr>
            <p:ph type="subTitle" idx="1"/>
          </p:nvPr>
        </p:nvSpPr>
        <p:spPr>
          <a:xfrm>
            <a:off x="2412719" y="3609777"/>
            <a:ext cx="6478869" cy="395287"/>
          </a:xfrm>
        </p:spPr>
        <p:txBody>
          <a:bodyPr/>
          <a:lstStyle>
            <a:lvl1pPr marL="0" indent="0">
              <a:buFontTx/>
              <a:buNone/>
              <a:defRPr sz="1800"/>
            </a:lvl1pPr>
          </a:lstStyle>
          <a:p>
            <a:r>
              <a:rPr lang="ja-JP" altLang="en-US" smtClean="0"/>
              <a:t>マスター サブタイトルの書式設定</a:t>
            </a:r>
            <a:endParaRPr lang="ja-JP" altLang="en-US" dirty="0"/>
          </a:p>
        </p:txBody>
      </p:sp>
      <p:sp>
        <p:nvSpPr>
          <p:cNvPr id="3" name="Rectangle 2"/>
          <p:cNvSpPr/>
          <p:nvPr userDrawn="1"/>
        </p:nvSpPr>
        <p:spPr bwMode="auto">
          <a:xfrm>
            <a:off x="1979712" y="3717032"/>
            <a:ext cx="576064" cy="13101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smtClean="0">
              <a:ln>
                <a:noFill/>
              </a:ln>
              <a:solidFill>
                <a:schemeClr val="tx1"/>
              </a:solidFill>
              <a:effectLst/>
              <a:latin typeface="Arial" charset="0"/>
              <a:ea typeface="ＭＳ Ｐゴシック" charset="-128"/>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Rectangle 5"/>
          <p:cNvSpPr/>
          <p:nvPr userDrawn="1"/>
        </p:nvSpPr>
        <p:spPr bwMode="auto">
          <a:xfrm>
            <a:off x="8676456" y="980728"/>
            <a:ext cx="467544" cy="14401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smtClean="0">
              <a:ln>
                <a:noFill/>
              </a:ln>
              <a:solidFill>
                <a:schemeClr val="tx1"/>
              </a:solidFill>
              <a:effectLst/>
              <a:latin typeface="Arial" charset="0"/>
              <a:ea typeface="ＭＳ Ｐゴシック" charset="-128"/>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42291" y="361467"/>
            <a:ext cx="7103646" cy="575191"/>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81004" y="6356925"/>
            <a:ext cx="1905000" cy="182880"/>
          </a:xfrm>
          <a:prstGeom prst="rect">
            <a:avLst/>
          </a:prstGeom>
        </p:spPr>
        <p:txBody>
          <a:bodyPr/>
          <a:lstStyle/>
          <a:p>
            <a:pPr>
              <a:defRPr/>
            </a:pPr>
            <a:endParaRPr lang="ja-JP" altLang="en-US" dirty="0"/>
          </a:p>
        </p:txBody>
      </p:sp>
      <p:sp>
        <p:nvSpPr>
          <p:cNvPr id="4" name="Footer Placeholder 3"/>
          <p:cNvSpPr>
            <a:spLocks noGrp="1"/>
          </p:cNvSpPr>
          <p:nvPr>
            <p:ph type="ftr" sz="quarter" idx="11"/>
          </p:nvPr>
        </p:nvSpPr>
        <p:spPr>
          <a:xfrm>
            <a:off x="3200679" y="6356925"/>
            <a:ext cx="2895325" cy="182880"/>
          </a:xfrm>
          <a:prstGeom prst="rect">
            <a:avLst/>
          </a:prstGeom>
        </p:spPr>
        <p:txBody>
          <a:bodyPr/>
          <a:lstStyle/>
          <a:p>
            <a:pPr>
              <a:defRPr/>
            </a:pPr>
            <a:endParaRPr lang="ja-JP" altLang="en-US"/>
          </a:p>
        </p:txBody>
      </p:sp>
      <p:sp>
        <p:nvSpPr>
          <p:cNvPr id="5" name="Slide Number Placeholder 4"/>
          <p:cNvSpPr>
            <a:spLocks noGrp="1"/>
          </p:cNvSpPr>
          <p:nvPr>
            <p:ph type="sldNum" sz="quarter" idx="12"/>
          </p:nvPr>
        </p:nvSpPr>
        <p:spPr>
          <a:xfrm>
            <a:off x="7240149" y="6625760"/>
            <a:ext cx="1905000" cy="182880"/>
          </a:xfrm>
        </p:spPr>
        <p:txBody>
          <a:bodyPr/>
          <a:lstStyle/>
          <a:p>
            <a:pPr>
              <a:defRPr/>
            </a:pPr>
            <a:fld id="{1CDEC458-1127-47B8-8105-F9C0FD49AC8E}" type="slidenum">
              <a:rPr lang="ja-JP" altLang="en-US" smtClean="0"/>
              <a:pPr>
                <a:defRPr/>
              </a:pPr>
              <a:t>‹#›</a:t>
            </a:fld>
            <a:endParaRPr lang="ja-JP" altLang="en-US"/>
          </a:p>
        </p:txBody>
      </p:sp>
      <p:sp>
        <p:nvSpPr>
          <p:cNvPr id="10" name="Content Placeholder 9"/>
          <p:cNvSpPr>
            <a:spLocks noGrp="1"/>
          </p:cNvSpPr>
          <p:nvPr>
            <p:ph sz="quarter" idx="13"/>
          </p:nvPr>
        </p:nvSpPr>
        <p:spPr>
          <a:xfrm>
            <a:off x="353159" y="1124701"/>
            <a:ext cx="8543192" cy="51840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21637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4" name="Rectangle 8"/>
          <p:cNvSpPr>
            <a:spLocks noGrp="1" noChangeArrowheads="1"/>
          </p:cNvSpPr>
          <p:nvPr>
            <p:ph type="sldNum" sz="quarter" idx="4"/>
          </p:nvPr>
        </p:nvSpPr>
        <p:spPr bwMode="auto">
          <a:xfrm>
            <a:off x="8592550" y="0"/>
            <a:ext cx="55145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tx1"/>
                </a:solidFill>
                <a:latin typeface="Arial" pitchFamily="34" charset="0"/>
                <a:cs typeface="Arial" pitchFamily="34" charset="0"/>
              </a:defRPr>
            </a:lvl1pPr>
          </a:lstStyle>
          <a:p>
            <a:fld id="{CE4DFD0F-CA14-4F64-BBA9-A2308FA1E275}" type="slidenum">
              <a:rPr lang="ja-JP" altLang="en-US" smtClean="0"/>
              <a:pPr/>
              <a:t>‹#›</a:t>
            </a:fld>
            <a:endParaRPr lang="ja-JP" altLang="en-US" dirty="0"/>
          </a:p>
        </p:txBody>
      </p:sp>
      <p:sp>
        <p:nvSpPr>
          <p:cNvPr id="4107" name="Rectangle 11"/>
          <p:cNvSpPr>
            <a:spLocks noGrp="1" noChangeArrowheads="1"/>
          </p:cNvSpPr>
          <p:nvPr>
            <p:ph type="title"/>
          </p:nvPr>
        </p:nvSpPr>
        <p:spPr bwMode="auto">
          <a:xfrm>
            <a:off x="196852" y="188640"/>
            <a:ext cx="6499224" cy="5937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smtClean="0"/>
              <a:t>マスタ タイトルの書式設定</a:t>
            </a:r>
          </a:p>
        </p:txBody>
      </p:sp>
      <p:sp>
        <p:nvSpPr>
          <p:cNvPr id="1035" name="Rectangle 3"/>
          <p:cNvSpPr>
            <a:spLocks noGrp="1" noChangeArrowheads="1"/>
          </p:cNvSpPr>
          <p:nvPr>
            <p:ph type="body" idx="1"/>
          </p:nvPr>
        </p:nvSpPr>
        <p:spPr bwMode="auto">
          <a:xfrm>
            <a:off x="187549" y="908050"/>
            <a:ext cx="8619379" cy="5686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cxnSp>
        <p:nvCxnSpPr>
          <p:cNvPr id="4" name="直線コネクタ 3"/>
          <p:cNvCxnSpPr/>
          <p:nvPr/>
        </p:nvCxnSpPr>
        <p:spPr bwMode="auto">
          <a:xfrm>
            <a:off x="196850" y="795416"/>
            <a:ext cx="8628955" cy="0"/>
          </a:xfrm>
          <a:prstGeom prst="line">
            <a:avLst/>
          </a:prstGeom>
          <a:solidFill>
            <a:schemeClr val="accent1"/>
          </a:solidFill>
          <a:ln w="53975" cap="flat" cmpd="sng" algn="ctr">
            <a:solidFill>
              <a:schemeClr val="bg1">
                <a:lumMod val="65000"/>
              </a:schemeClr>
            </a:solidFill>
            <a:prstDash val="solid"/>
            <a:round/>
            <a:headEnd type="none" w="med" len="med"/>
            <a:tailEnd type="none"/>
          </a:ln>
          <a:effectLst/>
        </p:spPr>
      </p:cxn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iming>
    <p:tnLst>
      <p:par>
        <p:cTn id="1" dur="indefinite" restart="never" nodeType="tmRoot"/>
      </p:par>
    </p:tnLst>
  </p:timing>
  <p:txStyles>
    <p:title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p:titleStyle>
    <p:bodyStyle>
      <a:lvl1pPr marL="342900" indent="-342900" algn="l" rtl="0" eaLnBrk="1" fontAlgn="base" hangingPunct="1">
        <a:spcBef>
          <a:spcPct val="20000"/>
        </a:spcBef>
        <a:spcAft>
          <a:spcPct val="0"/>
        </a:spcAft>
        <a:buChar char="•"/>
        <a:defRPr kumimoji="1" sz="28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1" fontAlgn="base" hangingPunct="1">
        <a:spcBef>
          <a:spcPct val="20000"/>
        </a:spcBef>
        <a:spcAft>
          <a:spcPct val="0"/>
        </a:spcAft>
        <a:buChar char="–"/>
        <a:defRPr kumimoji="1" sz="2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1" fontAlgn="base" hangingPunct="1">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1" fontAlgn="base" hangingPunct="1">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eaLnBrk="1" fontAlgn="base" hangingPunct="1">
        <a:spcBef>
          <a:spcPct val="20000"/>
        </a:spcBef>
        <a:spcAft>
          <a:spcPct val="0"/>
        </a:spcAft>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har char="»"/>
        <a:defRPr kumimoji="1"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40.png"/><Relationship Id="rId5" Type="http://schemas.openxmlformats.org/officeDocument/2006/relationships/image" Target="../media/image6.jpeg"/><Relationship Id="rId10" Type="http://schemas.openxmlformats.org/officeDocument/2006/relationships/image" Target="../media/image39.jpeg"/><Relationship Id="rId4" Type="http://schemas.openxmlformats.org/officeDocument/2006/relationships/image" Target="../media/image5.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png"/><Relationship Id="rId7"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7.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7.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7.png"/><Relationship Id="rId10" Type="http://schemas.openxmlformats.org/officeDocument/2006/relationships/image" Target="../media/image49.png"/><Relationship Id="rId4" Type="http://schemas.openxmlformats.org/officeDocument/2006/relationships/image" Target="../media/image6.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gif"/><Relationship Id="rId5" Type="http://schemas.openxmlformats.org/officeDocument/2006/relationships/image" Target="../media/image7.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27584" y="2693289"/>
            <a:ext cx="7884368" cy="830997"/>
          </a:xfrm>
          <a:prstGeom prst="rect">
            <a:avLst/>
          </a:prstGeom>
        </p:spPr>
        <p:txBody>
          <a:bodyPr wrap="square">
            <a:spAutoFit/>
          </a:bodyPr>
          <a:lstStyle/>
          <a:p>
            <a:pPr algn="ctr"/>
            <a:r>
              <a:rPr lang="en-US" sz="2400" b="1" dirty="0" smtClean="0">
                <a:latin typeface="Arial" panose="020B0604020202020204" pitchFamily="34" charset="0"/>
                <a:cs typeface="Arial" panose="020B0604020202020204" pitchFamily="34" charset="0"/>
              </a:rPr>
              <a:t>University Collaboration and </a:t>
            </a:r>
            <a:r>
              <a:rPr lang="en-US" sz="2400" b="1" dirty="0">
                <a:latin typeface="Arial" panose="020B0604020202020204" pitchFamily="34" charset="0"/>
                <a:cs typeface="Arial" panose="020B0604020202020204" pitchFamily="34" charset="0"/>
              </a:rPr>
              <a:t>Technology Promotion on Digital Twins Trend in Automotive </a:t>
            </a:r>
            <a:r>
              <a:rPr lang="en-US" sz="2400" b="1" dirty="0" smtClean="0">
                <a:latin typeface="Arial" panose="020B0604020202020204" pitchFamily="34" charset="0"/>
                <a:cs typeface="Arial" panose="020B0604020202020204" pitchFamily="34" charset="0"/>
              </a:rPr>
              <a:t>Industry</a:t>
            </a:r>
            <a:endParaRPr lang="en-US" sz="2400" b="1" dirty="0">
              <a:latin typeface="Arial" panose="020B0604020202020204" pitchFamily="34" charset="0"/>
              <a:cs typeface="Arial" panose="020B0604020202020204" pitchFamily="34" charset="0"/>
            </a:endParaRPr>
          </a:p>
        </p:txBody>
      </p:sp>
      <p:sp>
        <p:nvSpPr>
          <p:cNvPr id="4" name="Rectangle 3"/>
          <p:cNvSpPr/>
          <p:nvPr/>
        </p:nvSpPr>
        <p:spPr>
          <a:xfrm>
            <a:off x="1365211" y="3933056"/>
            <a:ext cx="6300192" cy="584775"/>
          </a:xfrm>
          <a:prstGeom prst="rect">
            <a:avLst/>
          </a:prstGeom>
        </p:spPr>
        <p:txBody>
          <a:bodyPr wrap="square">
            <a:spAutoFit/>
          </a:bodyPr>
          <a:lstStyle/>
          <a:p>
            <a:pPr algn="ctr"/>
            <a:r>
              <a:rPr lang="en-US" sz="3200" b="1" dirty="0" smtClean="0">
                <a:latin typeface="Arial" panose="020B0604020202020204" pitchFamily="34" charset="0"/>
                <a:cs typeface="Arial" panose="020B0604020202020204" pitchFamily="34" charset="0"/>
              </a:rPr>
              <a:t>CARLA CONTEST 202</a:t>
            </a:r>
            <a:r>
              <a:rPr lang="th-TH" sz="3200" b="1" dirty="0" smtClean="0">
                <a:latin typeface="Arial" panose="020B0604020202020204" pitchFamily="34" charset="0"/>
                <a:cs typeface="Arial" panose="020B0604020202020204" pitchFamily="34" charset="0"/>
              </a:rPr>
              <a:t>3</a:t>
            </a:r>
            <a:endParaRPr 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353" y="1086143"/>
            <a:ext cx="2636855" cy="36523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945035"/>
            <a:ext cx="1008112" cy="756083"/>
          </a:xfrm>
          <a:prstGeom prst="rect">
            <a:avLst/>
          </a:prstGeom>
        </p:spPr>
      </p:pic>
      <p:pic>
        <p:nvPicPr>
          <p:cNvPr id="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113533" y="548680"/>
            <a:ext cx="3523526"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2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CARLA simulator consists of a scalable client-server architecture.</a:t>
            </a:r>
          </a:p>
          <a:p>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server is responsible for everything related with the simulation itself: sensor rendering, computation of physics, updates on the world-state and its actors and much more. As it aims for realistic </a:t>
            </a:r>
            <a:r>
              <a:rPr lang="en-US" sz="1400" dirty="0" smtClean="0">
                <a:latin typeface="Arial" panose="020B0604020202020204" pitchFamily="34" charset="0"/>
                <a:cs typeface="Arial" panose="020B0604020202020204" pitchFamily="34" charset="0"/>
              </a:rPr>
              <a:t>results.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client side consists of a sum of client modules controlling the logic of actors on scene and setting world conditions. This is achieved by leveraging the CARLA API (in Python or C</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a:t>
            </a:r>
            <a:r>
              <a:rPr lang="en-US" sz="1000" dirty="0" smtClean="0">
                <a:latin typeface="Arial" panose="020B0604020202020204" pitchFamily="34" charset="0"/>
                <a:ea typeface="メイリオ" panose="020B0604030504040204" pitchFamily="50" charset="-128"/>
                <a:cs typeface="Arial" panose="020B0604020202020204" pitchFamily="34" charset="0"/>
              </a:rPr>
              <a:t>: </a:t>
            </a:r>
            <a:r>
              <a:rPr lang="en-US" sz="1000" dirty="0">
                <a:latin typeface="Arial" panose="020B0604020202020204" pitchFamily="34" charset="0"/>
                <a:ea typeface="メイリオ" panose="020B0604030504040204" pitchFamily="50" charset="-128"/>
                <a:cs typeface="Arial" panose="020B0604020202020204" pitchFamily="34" charset="0"/>
              </a:rPr>
              <a:t>https://carla.readthedocs.io/en/latest/start_introduction</a:t>
            </a:r>
            <a:r>
              <a:rPr lang="en-US" sz="1000" dirty="0" smtClean="0">
                <a:latin typeface="Arial" panose="020B0604020202020204" pitchFamily="34" charset="0"/>
                <a:ea typeface="メイリオ" panose="020B0604030504040204" pitchFamily="50" charset="-128"/>
                <a:cs typeface="Arial" panose="020B0604020202020204" pitchFamily="34" charset="0"/>
              </a:rPr>
              <a:t>/</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How does CARLA Work?</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Group 1"/>
          <p:cNvGrpSpPr/>
          <p:nvPr/>
        </p:nvGrpSpPr>
        <p:grpSpPr>
          <a:xfrm>
            <a:off x="1807866" y="3465694"/>
            <a:ext cx="5432283" cy="2127695"/>
            <a:chOff x="1807866" y="3465694"/>
            <a:chExt cx="5432283" cy="2127695"/>
          </a:xfrm>
        </p:grpSpPr>
        <p:sp>
          <p:nvSpPr>
            <p:cNvPr id="14" name="TextBox 13">
              <a:extLst>
                <a:ext uri="{FF2B5EF4-FFF2-40B4-BE49-F238E27FC236}">
                  <a16:creationId xmlns:a16="http://schemas.microsoft.com/office/drawing/2014/main" id="{3622DB60-D25A-325E-8F32-09A0710CDE84}"/>
                </a:ext>
              </a:extLst>
            </p:cNvPr>
            <p:cNvSpPr txBox="1"/>
            <p:nvPr/>
          </p:nvSpPr>
          <p:spPr>
            <a:xfrm>
              <a:off x="3552360" y="5347168"/>
              <a:ext cx="1861935" cy="246221"/>
            </a:xfrm>
            <a:prstGeom prst="rect">
              <a:avLst/>
            </a:prstGeom>
            <a:noFill/>
          </p:spPr>
          <p:txBody>
            <a:bodyPr wrap="square" rtlCol="0">
              <a:spAutoFit/>
            </a:bodyPr>
            <a:lstStyle/>
            <a:p>
              <a:pPr algn="thaiDist"/>
              <a:r>
                <a:rPr lang="en-US" sz="1000" i="1" dirty="0" smtClean="0">
                  <a:latin typeface="Arial" panose="020B0604020202020204" pitchFamily="34" charset="0"/>
                  <a:cs typeface="Arial" panose="020B0604020202020204" pitchFamily="34" charset="0"/>
                </a:rPr>
                <a:t>Figure 4: CARLA architecture</a:t>
              </a:r>
              <a:endParaRPr lang="en-US" sz="1000" i="1"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6"/>
            <a:stretch>
              <a:fillRect/>
            </a:stretch>
          </p:blipFill>
          <p:spPr>
            <a:xfrm>
              <a:off x="1807866" y="3465694"/>
              <a:ext cx="5432283" cy="1867007"/>
            </a:xfrm>
            <a:prstGeom prst="rect">
              <a:avLst/>
            </a:prstGeom>
          </p:spPr>
        </p:pic>
      </p:grpSp>
    </p:spTree>
    <p:extLst>
      <p:ext uri="{BB962C8B-B14F-4D97-AF65-F5344CB8AC3E}">
        <p14:creationId xmlns:p14="http://schemas.microsoft.com/office/powerpoint/2010/main" val="268985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2677656"/>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a:t>
            </a:r>
            <a:r>
              <a:rPr lang="en-US" sz="1400" dirty="0" smtClean="0">
                <a:latin typeface="Arial" panose="020B0604020202020204" pitchFamily="34" charset="0"/>
                <a:cs typeface="Arial" panose="020B0604020202020204" pitchFamily="34" charset="0"/>
              </a:rPr>
              <a:t>Manager</a:t>
            </a:r>
            <a:r>
              <a:rPr lang="en-US" sz="1400" dirty="0">
                <a:latin typeface="Arial" panose="020B0604020202020204" pitchFamily="34" charset="0"/>
                <a:cs typeface="Arial" panose="020B0604020202020204" pitchFamily="34" charset="0"/>
              </a:rPr>
              <a:t>: A built-in system that takes control of the vehicles besides the one used for learning. It acts as a conductor provided by CARLA to recreate urban-like environments with realistic </a:t>
            </a:r>
            <a:r>
              <a:rPr lang="en-US" sz="1400" dirty="0" smtClean="0">
                <a:latin typeface="Arial" panose="020B0604020202020204" pitchFamily="34" charset="0"/>
                <a:cs typeface="Arial" panose="020B0604020202020204" pitchFamily="34" charset="0"/>
              </a:rPr>
              <a:t>behaviors.</a:t>
            </a: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Sensors: Vehicles rely on them to dispense information of their surroundings. In CARLA they are a specific kind of actor attached the vehicle and the data they receive can be retrieved and stored to ease the process. Currently the project supports different types of these, from cameras to radars, </a:t>
            </a:r>
            <a:r>
              <a:rPr lang="en-US" sz="1400" dirty="0" err="1" smtClean="0">
                <a:latin typeface="Arial" panose="020B0604020202020204" pitchFamily="34" charset="0"/>
                <a:cs typeface="Arial" panose="020B0604020202020204" pitchFamily="34" charset="0"/>
              </a:rPr>
              <a:t>lidar</a:t>
            </a:r>
            <a:r>
              <a:rPr lang="en-US" sz="1400" dirty="0" smtClean="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and many more. </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Scenario: In order to ease the learning process for vehicles, CARLA provides a series of routes describing different situations to iterate on. These also set the basis for the CARLA challenge, open for everybody to test their solutions and make it to the leaderboard.</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a:t>
            </a:r>
            <a:r>
              <a:rPr lang="en-US" sz="1000" dirty="0" smtClean="0">
                <a:latin typeface="Arial" panose="020B0604020202020204" pitchFamily="34" charset="0"/>
                <a:ea typeface="メイリオ" panose="020B0604030504040204" pitchFamily="50" charset="-128"/>
                <a:cs typeface="Arial" panose="020B0604020202020204" pitchFamily="34" charset="0"/>
              </a:rPr>
              <a:t>:  </a:t>
            </a:r>
            <a:r>
              <a:rPr lang="en-US" sz="1000" dirty="0">
                <a:latin typeface="Arial" panose="020B0604020202020204" pitchFamily="34" charset="0"/>
                <a:ea typeface="メイリオ" panose="020B0604030504040204" pitchFamily="50" charset="-128"/>
                <a:cs typeface="Arial" panose="020B0604020202020204" pitchFamily="34" charset="0"/>
              </a:rPr>
              <a:t>https://carla.readthedocs.io/en/latest/start_introduction</a:t>
            </a:r>
            <a:r>
              <a:rPr lang="en-US" sz="1000" dirty="0" smtClean="0">
                <a:latin typeface="Arial" panose="020B0604020202020204" pitchFamily="34" charset="0"/>
                <a:ea typeface="メイリオ" panose="020B0604030504040204" pitchFamily="50" charset="-128"/>
                <a:cs typeface="Arial" panose="020B0604020202020204" pitchFamily="34" charset="0"/>
              </a:rPr>
              <a:t>/</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CARLA Components</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Group 1"/>
          <p:cNvGrpSpPr/>
          <p:nvPr/>
        </p:nvGrpSpPr>
        <p:grpSpPr>
          <a:xfrm>
            <a:off x="1671767" y="3712993"/>
            <a:ext cx="5623122" cy="2438185"/>
            <a:chOff x="1671767" y="3601949"/>
            <a:chExt cx="5623122" cy="2438185"/>
          </a:xfrm>
        </p:grpSpPr>
        <p:sp>
          <p:nvSpPr>
            <p:cNvPr id="14" name="TextBox 13">
              <a:extLst>
                <a:ext uri="{FF2B5EF4-FFF2-40B4-BE49-F238E27FC236}">
                  <a16:creationId xmlns:a16="http://schemas.microsoft.com/office/drawing/2014/main" id="{3622DB60-D25A-325E-8F32-09A0710CDE84}"/>
                </a:ext>
              </a:extLst>
            </p:cNvPr>
            <p:cNvSpPr txBox="1"/>
            <p:nvPr/>
          </p:nvSpPr>
          <p:spPr>
            <a:xfrm>
              <a:off x="3578115" y="5793913"/>
              <a:ext cx="1810425" cy="246221"/>
            </a:xfrm>
            <a:prstGeom prst="rect">
              <a:avLst/>
            </a:prstGeom>
            <a:noFill/>
          </p:spPr>
          <p:txBody>
            <a:bodyPr wrap="square" rtlCol="0">
              <a:spAutoFit/>
            </a:bodyPr>
            <a:lstStyle/>
            <a:p>
              <a:pPr algn="thaiDist"/>
              <a:r>
                <a:rPr lang="en-US" sz="1000" i="1" dirty="0" smtClean="0">
                  <a:latin typeface="Arial" panose="020B0604020202020204" pitchFamily="34" charset="0"/>
                  <a:cs typeface="Arial" panose="020B0604020202020204" pitchFamily="34" charset="0"/>
                </a:rPr>
                <a:t>Figure 5: CARLA component</a:t>
              </a:r>
              <a:endParaRPr lang="en-US" sz="1000" i="1"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6"/>
            <a:stretch>
              <a:fillRect/>
            </a:stretch>
          </p:blipFill>
          <p:spPr>
            <a:xfrm>
              <a:off x="1671767" y="3601949"/>
              <a:ext cx="5623122" cy="2172083"/>
            </a:xfrm>
            <a:prstGeom prst="rect">
              <a:avLst/>
            </a:prstGeom>
          </p:spPr>
        </p:pic>
      </p:grpSp>
    </p:spTree>
    <p:extLst>
      <p:ext uri="{BB962C8B-B14F-4D97-AF65-F5344CB8AC3E}">
        <p14:creationId xmlns:p14="http://schemas.microsoft.com/office/powerpoint/2010/main" val="1789631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1948836" y="3140968"/>
            <a:ext cx="5253361" cy="707886"/>
          </a:xfrm>
          <a:prstGeom prst="rect">
            <a:avLst/>
          </a:prstGeom>
        </p:spPr>
        <p:txBody>
          <a:bodyPr wrap="none">
            <a:spAutoFit/>
          </a:bodyPr>
          <a:lstStyle/>
          <a:p>
            <a:pPr lvl="0">
              <a:defRPr/>
            </a:pPr>
            <a:r>
              <a:rPr lang="en-US" sz="4000" b="1" kern="0" dirty="0" smtClean="0">
                <a:latin typeface="Arial" panose="020B0604020202020204" pitchFamily="34" charset="0"/>
                <a:cs typeface="Arial" panose="020B0604020202020204" pitchFamily="34" charset="0"/>
              </a:rPr>
              <a:t>Autonomous Driving</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25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477328"/>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Autonomous driving is the system that supports driving with limited human intervention </a:t>
            </a:r>
            <a:r>
              <a:rPr lang="en-US" sz="1400" dirty="0">
                <a:latin typeface="Arial" panose="020B0604020202020204" pitchFamily="34" charset="0"/>
                <a:cs typeface="Arial" panose="020B0604020202020204" pitchFamily="34" charset="0"/>
              </a:rPr>
              <a:t>by using sensors, cameras, </a:t>
            </a:r>
            <a:r>
              <a:rPr lang="en-US" sz="1400" dirty="0" smtClean="0">
                <a:latin typeface="Arial" panose="020B0604020202020204" pitchFamily="34" charset="0"/>
                <a:cs typeface="Arial" panose="020B0604020202020204" pitchFamily="34" charset="0"/>
              </a:rPr>
              <a:t>and </a:t>
            </a:r>
            <a:r>
              <a:rPr lang="en-US" sz="1400" dirty="0">
                <a:latin typeface="Arial" panose="020B0604020202020204" pitchFamily="34" charset="0"/>
                <a:cs typeface="Arial" panose="020B0604020202020204" pitchFamily="34" charset="0"/>
              </a:rPr>
              <a:t>artificial </a:t>
            </a:r>
            <a:r>
              <a:rPr lang="en-US" sz="1400" dirty="0" smtClean="0">
                <a:latin typeface="Arial" panose="020B0604020202020204" pitchFamily="34" charset="0"/>
                <a:cs typeface="Arial" panose="020B0604020202020204" pitchFamily="34" charset="0"/>
              </a:rPr>
              <a:t>intelligence.</a:t>
            </a:r>
            <a:endParaRPr lang="en-US" sz="1400" dirty="0" smtClean="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Level of Autonomous Driving</a:t>
            </a:r>
          </a:p>
          <a:p>
            <a:endParaRPr lang="en-US" sz="1400" dirty="0" smtClean="0">
              <a:latin typeface="Arial" panose="020B0604020202020204" pitchFamily="34" charset="0"/>
              <a:cs typeface="Arial" panose="020B0604020202020204" pitchFamily="34" charset="0"/>
            </a:endParaRPr>
          </a:p>
        </p:txBody>
      </p:sp>
      <p:sp>
        <p:nvSpPr>
          <p:cNvPr id="28" name="Title 2"/>
          <p:cNvSpPr txBox="1">
            <a:spLocks/>
          </p:cNvSpPr>
          <p:nvPr/>
        </p:nvSpPr>
        <p:spPr>
          <a:xfrm>
            <a:off x="179512" y="204240"/>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Autonomous </a:t>
            </a:r>
            <a:r>
              <a:rPr lang="en-US" i="1" kern="0" dirty="0" smtClean="0">
                <a:latin typeface="Arial Black" panose="020B0A04020102020204" pitchFamily="34" charset="0"/>
              </a:rPr>
              <a:t>Driving?</a:t>
            </a:r>
            <a:endParaRPr lang="en-US" sz="2200"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 name="Group 7"/>
          <p:cNvGrpSpPr/>
          <p:nvPr/>
        </p:nvGrpSpPr>
        <p:grpSpPr>
          <a:xfrm>
            <a:off x="1475656" y="2564904"/>
            <a:ext cx="6192688" cy="3118380"/>
            <a:chOff x="1475656" y="2420888"/>
            <a:chExt cx="6192688" cy="3118380"/>
          </a:xfrm>
        </p:grpSpPr>
        <p:pic>
          <p:nvPicPr>
            <p:cNvPr id="10" name="Picture 9"/>
            <p:cNvPicPr>
              <a:picLocks noChangeAspect="1"/>
            </p:cNvPicPr>
            <p:nvPr/>
          </p:nvPicPr>
          <p:blipFill>
            <a:blip r:embed="rId6"/>
            <a:stretch>
              <a:fillRect/>
            </a:stretch>
          </p:blipFill>
          <p:spPr>
            <a:xfrm>
              <a:off x="1475656" y="2420888"/>
              <a:ext cx="6192688" cy="2744986"/>
            </a:xfrm>
            <a:prstGeom prst="rect">
              <a:avLst/>
            </a:prstGeom>
          </p:spPr>
        </p:pic>
        <p:sp>
          <p:nvSpPr>
            <p:cNvPr id="11" name="TextBox 10">
              <a:extLst>
                <a:ext uri="{FF2B5EF4-FFF2-40B4-BE49-F238E27FC236}">
                  <a16:creationId xmlns:a16="http://schemas.microsoft.com/office/drawing/2014/main" id="{3622DB60-D25A-325E-8F32-09A0710CDE84}"/>
                </a:ext>
              </a:extLst>
            </p:cNvPr>
            <p:cNvSpPr txBox="1"/>
            <p:nvPr/>
          </p:nvSpPr>
          <p:spPr>
            <a:xfrm>
              <a:off x="3397204" y="5293047"/>
              <a:ext cx="2349591" cy="246221"/>
            </a:xfrm>
            <a:prstGeom prst="rect">
              <a:avLst/>
            </a:prstGeom>
            <a:noFill/>
          </p:spPr>
          <p:txBody>
            <a:bodyPr wrap="square" rtlCol="0">
              <a:spAutoFit/>
            </a:bodyPr>
            <a:lstStyle/>
            <a:p>
              <a:pPr algn="thaiDist"/>
              <a:r>
                <a:rPr lang="en-US" sz="1000" i="1" dirty="0" smtClean="0">
                  <a:latin typeface="Arial" panose="020B0604020202020204" pitchFamily="34" charset="0"/>
                  <a:cs typeface="Arial" panose="020B0604020202020204" pitchFamily="34" charset="0"/>
                </a:rPr>
                <a:t>Figure 6: Level of autonomous driving</a:t>
              </a:r>
              <a:endParaRPr lang="en-US" sz="1000" i="1" dirty="0">
                <a:latin typeface="Arial" panose="020B0604020202020204" pitchFamily="34" charset="0"/>
                <a:cs typeface="Arial" panose="020B0604020202020204" pitchFamily="34" charset="0"/>
              </a:endParaRPr>
            </a:p>
          </p:txBody>
        </p:sp>
      </p:grpSp>
      <p:sp>
        <p:nvSpPr>
          <p:cNvPr id="12" name="TextBox 11"/>
          <p:cNvSpPr txBox="1"/>
          <p:nvPr/>
        </p:nvSpPr>
        <p:spPr>
          <a:xfrm>
            <a:off x="3779912" y="6599440"/>
            <a:ext cx="5241026"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a:t>
            </a:r>
            <a:r>
              <a:rPr lang="en-US" sz="1000" dirty="0" smtClean="0">
                <a:latin typeface="Arial" panose="020B0604020202020204" pitchFamily="34" charset="0"/>
                <a:ea typeface="メイリオ" panose="020B0604030504040204" pitchFamily="50" charset="-128"/>
                <a:cs typeface="Arial" panose="020B0604020202020204" pitchFamily="34" charset="0"/>
              </a:rPr>
              <a:t>:https</a:t>
            </a:r>
            <a:r>
              <a:rPr lang="en-US" sz="1000" dirty="0">
                <a:latin typeface="Arial" panose="020B0604020202020204" pitchFamily="34" charset="0"/>
                <a:ea typeface="メイリオ" panose="020B0604030504040204" pitchFamily="50" charset="-128"/>
                <a:cs typeface="Arial" panose="020B0604020202020204" pitchFamily="34" charset="0"/>
              </a:rPr>
              <a:t>://https://www.synopsys.com/automotive/what-is-autonomous-car.html</a:t>
            </a:r>
            <a:r>
              <a:rPr lang="en-US" sz="1000" dirty="0" smtClean="0">
                <a:latin typeface="Arial" panose="020B0604020202020204" pitchFamily="34" charset="0"/>
                <a:ea typeface="メイリオ" panose="020B0604030504040204" pitchFamily="50" charset="-128"/>
                <a:cs typeface="Arial" panose="020B0604020202020204" pitchFamily="34" charset="0"/>
              </a:rPr>
              <a:t>/</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4265551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Autonomous Driving Example</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r>
              <a:rPr lang="en-US" sz="1000" dirty="0" smtClean="0">
                <a:latin typeface="Arial" panose="020B0604020202020204" pitchFamily="34" charset="0"/>
                <a:ea typeface="メイリオ" panose="020B0604030504040204" pitchFamily="50" charset="-128"/>
                <a:cs typeface="Arial" panose="020B0604020202020204" pitchFamily="34" charset="0"/>
              </a:rPr>
              <a:t>/</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TextBox 12"/>
          <p:cNvSpPr txBox="1"/>
          <p:nvPr/>
        </p:nvSpPr>
        <p:spPr>
          <a:xfrm>
            <a:off x="467543" y="1335796"/>
            <a:ext cx="4320481" cy="1815882"/>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Pre-Collision System with Pedestrian </a:t>
            </a:r>
            <a:r>
              <a:rPr lang="en-US" sz="1400" dirty="0" smtClean="0">
                <a:latin typeface="Arial" panose="020B0604020202020204" pitchFamily="34" charset="0"/>
                <a:cs typeface="Arial" panose="020B0604020202020204" pitchFamily="34" charset="0"/>
              </a:rPr>
              <a:t>Detection</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Pre-Collision System with Pedestrian Detection (PCS w/PD) is designed to help detect a vehicle or pedestrian and provide an audio/visual forward-collision warning under certain circumstances. If you don’t react, the system is designed to provide automatic emergency braking.</a:t>
            </a:r>
          </a:p>
        </p:txBody>
      </p:sp>
      <p:sp>
        <p:nvSpPr>
          <p:cNvPr id="14" name="TextBox 13"/>
          <p:cNvSpPr txBox="1"/>
          <p:nvPr/>
        </p:nvSpPr>
        <p:spPr>
          <a:xfrm>
            <a:off x="467543" y="3856076"/>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Dynamic Radar Cruise Control</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Dynamic </a:t>
            </a:r>
            <a:r>
              <a:rPr lang="en-US" sz="1400" dirty="0">
                <a:latin typeface="Arial" panose="020B0604020202020204" pitchFamily="34" charset="0"/>
                <a:cs typeface="Arial" panose="020B0604020202020204" pitchFamily="34" charset="0"/>
              </a:rPr>
              <a:t>Radar Cruise Control (DRCC) is an adaptive cruise control system that uses vehicle-to-vehicle distance control to help maintain a preset distance from the vehicle ahead of you</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pic>
        <p:nvPicPr>
          <p:cNvPr id="15" name="Picture 14"/>
          <p:cNvPicPr>
            <a:picLocks/>
          </p:cNvPicPr>
          <p:nvPr/>
        </p:nvPicPr>
        <p:blipFill>
          <a:blip r:embed="rId6"/>
          <a:stretch>
            <a:fillRect/>
          </a:stretch>
        </p:blipFill>
        <p:spPr>
          <a:xfrm>
            <a:off x="5276522" y="1337905"/>
            <a:ext cx="3312368" cy="1546326"/>
          </a:xfrm>
          <a:prstGeom prst="rect">
            <a:avLst/>
          </a:prstGeom>
        </p:spPr>
      </p:pic>
      <p:sp>
        <p:nvSpPr>
          <p:cNvPr id="16" name="TextBox 15">
            <a:extLst>
              <a:ext uri="{FF2B5EF4-FFF2-40B4-BE49-F238E27FC236}">
                <a16:creationId xmlns:a16="http://schemas.microsoft.com/office/drawing/2014/main" id="{3622DB60-D25A-325E-8F32-09A0710CDE84}"/>
              </a:ext>
            </a:extLst>
          </p:cNvPr>
          <p:cNvSpPr txBox="1"/>
          <p:nvPr/>
        </p:nvSpPr>
        <p:spPr>
          <a:xfrm>
            <a:off x="5245047" y="2864248"/>
            <a:ext cx="3375317" cy="246221"/>
          </a:xfrm>
          <a:prstGeom prst="rect">
            <a:avLst/>
          </a:prstGeom>
          <a:noFill/>
        </p:spPr>
        <p:txBody>
          <a:bodyPr wrap="square" rtlCol="0">
            <a:spAutoFit/>
          </a:bodyPr>
          <a:lstStyle/>
          <a:p>
            <a:pPr algn="thaiDist"/>
            <a:r>
              <a:rPr lang="en-US" sz="1000" i="1" dirty="0" smtClean="0">
                <a:latin typeface="Arial" panose="020B0604020202020204" pitchFamily="34" charset="0"/>
                <a:cs typeface="Arial" panose="020B0604020202020204" pitchFamily="34" charset="0"/>
              </a:rPr>
              <a:t>Figure 7: Pre-collision system </a:t>
            </a:r>
            <a:r>
              <a:rPr lang="en-US" sz="1000" i="1" dirty="0">
                <a:latin typeface="Arial" panose="020B0604020202020204" pitchFamily="34" charset="0"/>
                <a:cs typeface="Arial" panose="020B0604020202020204" pitchFamily="34" charset="0"/>
              </a:rPr>
              <a:t>with </a:t>
            </a:r>
            <a:r>
              <a:rPr lang="en-US" sz="1000" i="1" dirty="0" smtClean="0">
                <a:latin typeface="Arial" panose="020B0604020202020204" pitchFamily="34" charset="0"/>
                <a:cs typeface="Arial" panose="020B0604020202020204" pitchFamily="34" charset="0"/>
              </a:rPr>
              <a:t>pedestrian detection</a:t>
            </a:r>
            <a:endParaRPr lang="en-US" sz="1000" i="1" dirty="0">
              <a:latin typeface="Arial" panose="020B0604020202020204" pitchFamily="34" charset="0"/>
              <a:cs typeface="Arial" panose="020B0604020202020204" pitchFamily="34" charset="0"/>
            </a:endParaRPr>
          </a:p>
        </p:txBody>
      </p:sp>
      <p:pic>
        <p:nvPicPr>
          <p:cNvPr id="17" name="Picture 16"/>
          <p:cNvPicPr>
            <a:picLocks/>
          </p:cNvPicPr>
          <p:nvPr/>
        </p:nvPicPr>
        <p:blipFill>
          <a:blip r:embed="rId7"/>
          <a:stretch>
            <a:fillRect/>
          </a:stretch>
        </p:blipFill>
        <p:spPr>
          <a:xfrm>
            <a:off x="5276522" y="3858597"/>
            <a:ext cx="3312368" cy="1556430"/>
          </a:xfrm>
          <a:prstGeom prst="rect">
            <a:avLst/>
          </a:prstGeom>
        </p:spPr>
      </p:pic>
      <p:sp>
        <p:nvSpPr>
          <p:cNvPr id="18" name="TextBox 17">
            <a:extLst>
              <a:ext uri="{FF2B5EF4-FFF2-40B4-BE49-F238E27FC236}">
                <a16:creationId xmlns:a16="http://schemas.microsoft.com/office/drawing/2014/main" id="{3622DB60-D25A-325E-8F32-09A0710CDE84}"/>
              </a:ext>
            </a:extLst>
          </p:cNvPr>
          <p:cNvSpPr txBox="1"/>
          <p:nvPr/>
        </p:nvSpPr>
        <p:spPr>
          <a:xfrm>
            <a:off x="5694590" y="5415027"/>
            <a:ext cx="2476230" cy="246221"/>
          </a:xfrm>
          <a:prstGeom prst="rect">
            <a:avLst/>
          </a:prstGeom>
          <a:noFill/>
        </p:spPr>
        <p:txBody>
          <a:bodyPr wrap="square" rtlCol="0">
            <a:spAutoFit/>
          </a:bodyPr>
          <a:lstStyle/>
          <a:p>
            <a:pPr algn="thaiDist"/>
            <a:r>
              <a:rPr lang="en-US" sz="1000" i="1" dirty="0" smtClean="0">
                <a:latin typeface="Arial" panose="020B0604020202020204" pitchFamily="34" charset="0"/>
                <a:cs typeface="Arial" panose="020B0604020202020204" pitchFamily="34" charset="0"/>
              </a:rPr>
              <a:t>Figure 8: </a:t>
            </a:r>
            <a:r>
              <a:rPr lang="en-US" sz="1000" i="1" dirty="0">
                <a:latin typeface="Arial" panose="020B0604020202020204" pitchFamily="34" charset="0"/>
                <a:cs typeface="Arial" panose="020B0604020202020204" pitchFamily="34" charset="0"/>
              </a:rPr>
              <a:t>Dynamic </a:t>
            </a:r>
            <a:r>
              <a:rPr lang="en-US" sz="1000" i="1" dirty="0" smtClean="0">
                <a:latin typeface="Arial" panose="020B0604020202020204" pitchFamily="34" charset="0"/>
                <a:cs typeface="Arial" panose="020B0604020202020204" pitchFamily="34" charset="0"/>
              </a:rPr>
              <a:t>radar cruise control</a:t>
            </a:r>
            <a:endParaRPr lang="en-US" sz="1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0086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Autonomous Driving Example</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r>
              <a:rPr lang="en-US" sz="1000" dirty="0" smtClean="0">
                <a:latin typeface="Arial" panose="020B0604020202020204" pitchFamily="34" charset="0"/>
                <a:ea typeface="メイリオ" panose="020B0604030504040204" pitchFamily="50" charset="-128"/>
                <a:cs typeface="Arial" panose="020B0604020202020204" pitchFamily="34" charset="0"/>
              </a:rPr>
              <a:t>/</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
        <p:nvSpPr>
          <p:cNvPr id="13" name="TextBox 12"/>
          <p:cNvSpPr txBox="1"/>
          <p:nvPr/>
        </p:nvSpPr>
        <p:spPr>
          <a:xfrm>
            <a:off x="467543" y="1335796"/>
            <a:ext cx="4320481" cy="1600438"/>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Departure Alert</a:t>
            </a:r>
          </a:p>
          <a:p>
            <a:endParaRPr lang="en-US" sz="1400" dirty="0" smtClean="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When </a:t>
            </a:r>
            <a:r>
              <a:rPr lang="en-US" sz="1400" dirty="0">
                <a:latin typeface="Arial" panose="020B0604020202020204" pitchFamily="34" charset="0"/>
                <a:cs typeface="Arial" panose="020B0604020202020204" pitchFamily="34" charset="0"/>
              </a:rPr>
              <a:t>white/yellow lane markings are detected at speeds within the systems operating range, Lane Departure Alert (LDA) * is designed to issue an audio/visual lane departure warning if an inadvertent lane departure is detected.</a:t>
            </a:r>
          </a:p>
        </p:txBody>
      </p:sp>
      <p:sp>
        <p:nvSpPr>
          <p:cNvPr id="14" name="TextBox 13"/>
          <p:cNvSpPr txBox="1"/>
          <p:nvPr/>
        </p:nvSpPr>
        <p:spPr>
          <a:xfrm>
            <a:off x="467543" y="3857871"/>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Tracing </a:t>
            </a:r>
            <a:r>
              <a:rPr lang="en-US" sz="1400" dirty="0" smtClean="0">
                <a:latin typeface="Arial" panose="020B0604020202020204" pitchFamily="34" charset="0"/>
                <a:cs typeface="Arial" panose="020B0604020202020204" pitchFamily="34" charset="0"/>
              </a:rPr>
              <a:t>Assist</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Lane Tracing Assist (LTA) uses the lines on the road and/or preceding vehicles to provide active driving assistance and help keep the vehicle centered and in its lane.</a:t>
            </a:r>
          </a:p>
        </p:txBody>
      </p:sp>
      <p:sp>
        <p:nvSpPr>
          <p:cNvPr id="19" name="TextBox 18">
            <a:extLst>
              <a:ext uri="{FF2B5EF4-FFF2-40B4-BE49-F238E27FC236}">
                <a16:creationId xmlns:a16="http://schemas.microsoft.com/office/drawing/2014/main" id="{3622DB60-D25A-325E-8F32-09A0710CDE84}"/>
              </a:ext>
            </a:extLst>
          </p:cNvPr>
          <p:cNvSpPr txBox="1"/>
          <p:nvPr/>
        </p:nvSpPr>
        <p:spPr>
          <a:xfrm>
            <a:off x="5982402" y="2863105"/>
            <a:ext cx="2047699"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a:t>
            </a:r>
            <a:r>
              <a:rPr lang="en-US" sz="1000" i="1" dirty="0" smtClean="0">
                <a:latin typeface="Arial" panose="020B0604020202020204" pitchFamily="34" charset="0"/>
                <a:cs typeface="Arial" panose="020B0604020202020204" pitchFamily="34" charset="0"/>
              </a:rPr>
              <a:t>9: </a:t>
            </a:r>
            <a:r>
              <a:rPr lang="en-US" sz="1000" i="1" dirty="0">
                <a:latin typeface="Arial" panose="020B0604020202020204" pitchFamily="34" charset="0"/>
                <a:cs typeface="Arial" panose="020B0604020202020204" pitchFamily="34" charset="0"/>
              </a:rPr>
              <a:t>Lane departure alert</a:t>
            </a:r>
          </a:p>
        </p:txBody>
      </p:sp>
      <p:sp>
        <p:nvSpPr>
          <p:cNvPr id="20" name="TextBox 19">
            <a:extLst>
              <a:ext uri="{FF2B5EF4-FFF2-40B4-BE49-F238E27FC236}">
                <a16:creationId xmlns:a16="http://schemas.microsoft.com/office/drawing/2014/main" id="{3622DB60-D25A-325E-8F32-09A0710CDE84}"/>
              </a:ext>
            </a:extLst>
          </p:cNvPr>
          <p:cNvSpPr txBox="1"/>
          <p:nvPr/>
        </p:nvSpPr>
        <p:spPr>
          <a:xfrm>
            <a:off x="6082198" y="5424574"/>
            <a:ext cx="1930939"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a:t>
            </a:r>
            <a:r>
              <a:rPr lang="en-US" sz="1000" i="1" dirty="0" smtClean="0">
                <a:latin typeface="Arial" panose="020B0604020202020204" pitchFamily="34" charset="0"/>
                <a:cs typeface="Arial" panose="020B0604020202020204" pitchFamily="34" charset="0"/>
              </a:rPr>
              <a:t>10: </a:t>
            </a:r>
            <a:r>
              <a:rPr lang="en-US" sz="1000" i="1" dirty="0">
                <a:latin typeface="Arial" panose="020B0604020202020204" pitchFamily="34" charset="0"/>
                <a:cs typeface="Arial" panose="020B0604020202020204" pitchFamily="34" charset="0"/>
              </a:rPr>
              <a:t>Lane tracing assist</a:t>
            </a:r>
          </a:p>
        </p:txBody>
      </p:sp>
      <p:pic>
        <p:nvPicPr>
          <p:cNvPr id="21" name="Picture 20"/>
          <p:cNvPicPr>
            <a:picLocks/>
          </p:cNvPicPr>
          <p:nvPr/>
        </p:nvPicPr>
        <p:blipFill>
          <a:blip r:embed="rId6"/>
          <a:stretch>
            <a:fillRect/>
          </a:stretch>
        </p:blipFill>
        <p:spPr>
          <a:xfrm>
            <a:off x="5358852" y="3857871"/>
            <a:ext cx="3303004" cy="1566703"/>
          </a:xfrm>
          <a:prstGeom prst="rect">
            <a:avLst/>
          </a:prstGeom>
        </p:spPr>
      </p:pic>
      <p:pic>
        <p:nvPicPr>
          <p:cNvPr id="22" name="Picture 21"/>
          <p:cNvPicPr>
            <a:picLocks/>
          </p:cNvPicPr>
          <p:nvPr/>
        </p:nvPicPr>
        <p:blipFill>
          <a:blip r:embed="rId7"/>
          <a:stretch>
            <a:fillRect/>
          </a:stretch>
        </p:blipFill>
        <p:spPr>
          <a:xfrm>
            <a:off x="5358852" y="1335796"/>
            <a:ext cx="3303004" cy="1556430"/>
          </a:xfrm>
          <a:prstGeom prst="rect">
            <a:avLst/>
          </a:prstGeom>
        </p:spPr>
      </p:pic>
    </p:spTree>
    <p:extLst>
      <p:ext uri="{BB962C8B-B14F-4D97-AF65-F5344CB8AC3E}">
        <p14:creationId xmlns:p14="http://schemas.microsoft.com/office/powerpoint/2010/main" val="509925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B43CFDB6-EA1F-8E00-4596-40D7059D2B1B}"/>
              </a:ext>
            </a:extLst>
          </p:cNvPr>
          <p:cNvPicPr>
            <a:picLocks noChangeAspect="1"/>
          </p:cNvPicPr>
          <p:nvPr/>
        </p:nvPicPr>
        <p:blipFill>
          <a:blip r:embed="rId6"/>
          <a:stretch>
            <a:fillRect/>
          </a:stretch>
        </p:blipFill>
        <p:spPr>
          <a:xfrm>
            <a:off x="379707" y="2111087"/>
            <a:ext cx="3262042" cy="2285703"/>
          </a:xfrm>
          <a:prstGeom prst="rect">
            <a:avLst/>
          </a:prstGeom>
        </p:spPr>
      </p:pic>
      <p:sp>
        <p:nvSpPr>
          <p:cNvPr id="8" name="TextBox 7">
            <a:extLst>
              <a:ext uri="{FF2B5EF4-FFF2-40B4-BE49-F238E27FC236}">
                <a16:creationId xmlns:a16="http://schemas.microsoft.com/office/drawing/2014/main" id="{73FDEE80-467A-1941-1627-27BCA8078AA4}"/>
              </a:ext>
            </a:extLst>
          </p:cNvPr>
          <p:cNvSpPr txBox="1"/>
          <p:nvPr/>
        </p:nvSpPr>
        <p:spPr>
          <a:xfrm>
            <a:off x="841498"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Perception</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F322C546-9E6D-915F-B04E-F0A024ACB6A0}"/>
              </a:ext>
            </a:extLst>
          </p:cNvPr>
          <p:cNvPicPr>
            <a:picLocks noChangeAspect="1"/>
          </p:cNvPicPr>
          <p:nvPr/>
        </p:nvPicPr>
        <p:blipFill>
          <a:blip r:embed="rId7"/>
          <a:stretch>
            <a:fillRect/>
          </a:stretch>
        </p:blipFill>
        <p:spPr>
          <a:xfrm>
            <a:off x="3934303" y="2275049"/>
            <a:ext cx="4740509" cy="2121742"/>
          </a:xfrm>
          <a:prstGeom prst="rect">
            <a:avLst/>
          </a:prstGeom>
        </p:spPr>
      </p:pic>
      <p:sp>
        <p:nvSpPr>
          <p:cNvPr id="10" name="TextBox 9">
            <a:extLst>
              <a:ext uri="{FF2B5EF4-FFF2-40B4-BE49-F238E27FC236}">
                <a16:creationId xmlns:a16="http://schemas.microsoft.com/office/drawing/2014/main" id="{2554F0D5-22A3-52A4-AAD0-7285B98E25E2}"/>
              </a:ext>
            </a:extLst>
          </p:cNvPr>
          <p:cNvSpPr txBox="1"/>
          <p:nvPr/>
        </p:nvSpPr>
        <p:spPr>
          <a:xfrm>
            <a:off x="5151815"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Path planning</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780B4D33-B8FA-3920-5EF6-02D18A96DE9F}"/>
              </a:ext>
            </a:extLst>
          </p:cNvPr>
          <p:cNvSpPr txBox="1"/>
          <p:nvPr/>
        </p:nvSpPr>
        <p:spPr>
          <a:xfrm>
            <a:off x="379707" y="4778568"/>
            <a:ext cx="3211276"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challenge of self-driving cars development is to detect road object for build the occupancy map.</a:t>
            </a:r>
            <a:endParaRPr lang="th-TH" sz="1400" dirty="0">
              <a:latin typeface="Arial" panose="020B0604020202020204" pitchFamily="34" charset="0"/>
            </a:endParaRPr>
          </a:p>
        </p:txBody>
      </p:sp>
      <p:sp>
        <p:nvSpPr>
          <p:cNvPr id="12" name="TextBox 11">
            <a:extLst>
              <a:ext uri="{FF2B5EF4-FFF2-40B4-BE49-F238E27FC236}">
                <a16:creationId xmlns:a16="http://schemas.microsoft.com/office/drawing/2014/main" id="{B34F8CD1-5F85-F06F-D4C9-93811A397EE1}"/>
              </a:ext>
            </a:extLst>
          </p:cNvPr>
          <p:cNvSpPr txBox="1"/>
          <p:nvPr/>
        </p:nvSpPr>
        <p:spPr>
          <a:xfrm>
            <a:off x="3934302" y="4782750"/>
            <a:ext cx="474050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Vehicle needs to consider the feasible path to avoid the obstacle or decided to stop for the pedestrian.</a:t>
            </a:r>
            <a:endParaRPr lang="th-TH" sz="1400" dirty="0">
              <a:latin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Concept</a:t>
            </a:r>
          </a:p>
        </p:txBody>
      </p:sp>
    </p:spTree>
    <p:extLst>
      <p:ext uri="{BB962C8B-B14F-4D97-AF65-F5344CB8AC3E}">
        <p14:creationId xmlns:p14="http://schemas.microsoft.com/office/powerpoint/2010/main" val="2418005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F14516FE-D993-98BF-1A58-77000CFA327C}"/>
              </a:ext>
            </a:extLst>
          </p:cNvPr>
          <p:cNvPicPr>
            <a:picLocks noChangeAspect="1"/>
          </p:cNvPicPr>
          <p:nvPr/>
        </p:nvPicPr>
        <p:blipFill rotWithShape="1">
          <a:blip r:embed="rId6"/>
          <a:srcRect t="14825"/>
          <a:stretch/>
        </p:blipFill>
        <p:spPr>
          <a:xfrm>
            <a:off x="212834" y="1790284"/>
            <a:ext cx="8725366" cy="2523362"/>
          </a:xfrm>
          <a:prstGeom prst="rect">
            <a:avLst/>
          </a:prstGeom>
        </p:spPr>
      </p:pic>
      <p:sp>
        <p:nvSpPr>
          <p:cNvPr id="8" name="TextBox 7">
            <a:extLst>
              <a:ext uri="{FF2B5EF4-FFF2-40B4-BE49-F238E27FC236}">
                <a16:creationId xmlns:a16="http://schemas.microsoft.com/office/drawing/2014/main" id="{1918B316-7CDA-D240-77A0-C9272EE896B7}"/>
              </a:ext>
            </a:extLst>
          </p:cNvPr>
          <p:cNvSpPr txBox="1"/>
          <p:nvPr/>
        </p:nvSpPr>
        <p:spPr>
          <a:xfrm>
            <a:off x="212834" y="1556792"/>
            <a:ext cx="166853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Vehicle Actuation</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9E46B72-4EFC-4CB7-5E29-73E4B651B424}"/>
              </a:ext>
            </a:extLst>
          </p:cNvPr>
          <p:cNvPicPr>
            <a:picLocks noChangeAspect="1"/>
          </p:cNvPicPr>
          <p:nvPr/>
        </p:nvPicPr>
        <p:blipFill rotWithShape="1">
          <a:blip r:embed="rId7"/>
          <a:srcRect l="3681" t="1578" b="-1"/>
          <a:stretch/>
        </p:blipFill>
        <p:spPr>
          <a:xfrm>
            <a:off x="1351415" y="4313646"/>
            <a:ext cx="2788799" cy="1283871"/>
          </a:xfrm>
          <a:prstGeom prst="rect">
            <a:avLst/>
          </a:prstGeom>
        </p:spPr>
      </p:pic>
      <p:pic>
        <p:nvPicPr>
          <p:cNvPr id="10" name="Picture 9">
            <a:extLst>
              <a:ext uri="{FF2B5EF4-FFF2-40B4-BE49-F238E27FC236}">
                <a16:creationId xmlns:a16="http://schemas.microsoft.com/office/drawing/2014/main" id="{F908CB6D-8D9A-3BD1-CA0A-54C8383597A0}"/>
              </a:ext>
            </a:extLst>
          </p:cNvPr>
          <p:cNvPicPr>
            <a:picLocks noChangeAspect="1"/>
          </p:cNvPicPr>
          <p:nvPr/>
        </p:nvPicPr>
        <p:blipFill>
          <a:blip r:embed="rId8"/>
          <a:stretch>
            <a:fillRect/>
          </a:stretch>
        </p:blipFill>
        <p:spPr>
          <a:xfrm>
            <a:off x="5355425" y="4348100"/>
            <a:ext cx="1489697" cy="1148172"/>
          </a:xfrm>
          <a:prstGeom prst="rect">
            <a:avLst/>
          </a:prstGeom>
        </p:spPr>
      </p:pic>
      <p:sp>
        <p:nvSpPr>
          <p:cNvPr id="11" name="TextBox 10">
            <a:extLst>
              <a:ext uri="{FF2B5EF4-FFF2-40B4-BE49-F238E27FC236}">
                <a16:creationId xmlns:a16="http://schemas.microsoft.com/office/drawing/2014/main" id="{9369B1C1-0CA0-59F9-269D-A182F0608C1E}"/>
              </a:ext>
            </a:extLst>
          </p:cNvPr>
          <p:cNvSpPr txBox="1"/>
          <p:nvPr/>
        </p:nvSpPr>
        <p:spPr>
          <a:xfrm>
            <a:off x="5204318" y="5530728"/>
            <a:ext cx="166744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Lateral Dynamics</a:t>
            </a:r>
            <a:endParaRPr lang="en-TH" sz="1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49BFF46-001E-82FE-8B93-EC2DCB234527}"/>
              </a:ext>
            </a:extLst>
          </p:cNvPr>
          <p:cNvSpPr txBox="1"/>
          <p:nvPr/>
        </p:nvSpPr>
        <p:spPr>
          <a:xfrm>
            <a:off x="1671405" y="5530728"/>
            <a:ext cx="21515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Longitudinal Dynamics</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Vehicle </a:t>
            </a:r>
            <a:r>
              <a:rPr lang="en-US" sz="1400" dirty="0" smtClean="0">
                <a:latin typeface="Arial" panose="020B0604020202020204" pitchFamily="34" charset="0"/>
                <a:cs typeface="Arial" panose="020B0604020202020204" pitchFamily="34" charset="0"/>
              </a:rPr>
              <a:t>Dynamics</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762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EE1954CF-4ACF-0457-6B39-F96392C6793D}"/>
              </a:ext>
            </a:extLst>
          </p:cNvPr>
          <p:cNvPicPr>
            <a:picLocks noChangeAspect="1"/>
          </p:cNvPicPr>
          <p:nvPr/>
        </p:nvPicPr>
        <p:blipFill>
          <a:blip r:embed="rId6"/>
          <a:stretch>
            <a:fillRect/>
          </a:stretch>
        </p:blipFill>
        <p:spPr>
          <a:xfrm>
            <a:off x="320326" y="2000741"/>
            <a:ext cx="4714217" cy="1697795"/>
          </a:xfrm>
          <a:prstGeom prst="rect">
            <a:avLst/>
          </a:prstGeom>
        </p:spPr>
      </p:pic>
      <p:sp>
        <p:nvSpPr>
          <p:cNvPr id="8" name="TextBox 7">
            <a:extLst>
              <a:ext uri="{FF2B5EF4-FFF2-40B4-BE49-F238E27FC236}">
                <a16:creationId xmlns:a16="http://schemas.microsoft.com/office/drawing/2014/main" id="{B2C794C3-43F8-A2E8-67FC-27ADEC2B5564}"/>
              </a:ext>
            </a:extLst>
          </p:cNvPr>
          <p:cNvSpPr txBox="1"/>
          <p:nvPr/>
        </p:nvSpPr>
        <p:spPr>
          <a:xfrm>
            <a:off x="320326" y="1692734"/>
            <a:ext cx="228940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Feedback – Closed Loop</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D49E6BF-0F31-63E6-1643-470D8845EF21}"/>
              </a:ext>
            </a:extLst>
          </p:cNvPr>
          <p:cNvPicPr>
            <a:picLocks noChangeAspect="1"/>
          </p:cNvPicPr>
          <p:nvPr/>
        </p:nvPicPr>
        <p:blipFill>
          <a:blip r:embed="rId7"/>
          <a:stretch>
            <a:fillRect/>
          </a:stretch>
        </p:blipFill>
        <p:spPr>
          <a:xfrm>
            <a:off x="725736" y="4354670"/>
            <a:ext cx="3585775" cy="1291807"/>
          </a:xfrm>
          <a:prstGeom prst="rect">
            <a:avLst/>
          </a:prstGeom>
        </p:spPr>
      </p:pic>
      <p:sp>
        <p:nvSpPr>
          <p:cNvPr id="10" name="TextBox 9">
            <a:extLst>
              <a:ext uri="{FF2B5EF4-FFF2-40B4-BE49-F238E27FC236}">
                <a16:creationId xmlns:a16="http://schemas.microsoft.com/office/drawing/2014/main" id="{D3400189-B869-ABE2-90B4-A4A3D98DF926}"/>
              </a:ext>
            </a:extLst>
          </p:cNvPr>
          <p:cNvSpPr txBox="1"/>
          <p:nvPr/>
        </p:nvSpPr>
        <p:spPr>
          <a:xfrm>
            <a:off x="320326" y="4006221"/>
            <a:ext cx="11705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PID Control</a:t>
            </a:r>
            <a:endParaRPr lang="en-TH" sz="14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1E41D6D-8CBC-2E49-EC63-1CAF6852B6CD}"/>
              </a:ext>
            </a:extLst>
          </p:cNvPr>
          <p:cNvPicPr>
            <a:picLocks noChangeAspect="1"/>
          </p:cNvPicPr>
          <p:nvPr/>
        </p:nvPicPr>
        <p:blipFill>
          <a:blip r:embed="rId8"/>
          <a:stretch>
            <a:fillRect/>
          </a:stretch>
        </p:blipFill>
        <p:spPr>
          <a:xfrm>
            <a:off x="5624905" y="3965778"/>
            <a:ext cx="3020593" cy="1752529"/>
          </a:xfrm>
          <a:prstGeom prst="rect">
            <a:avLst/>
          </a:prstGeom>
        </p:spPr>
      </p:pic>
      <p:sp>
        <p:nvSpPr>
          <p:cNvPr id="12" name="TextBox 11">
            <a:extLst>
              <a:ext uri="{FF2B5EF4-FFF2-40B4-BE49-F238E27FC236}">
                <a16:creationId xmlns:a16="http://schemas.microsoft.com/office/drawing/2014/main" id="{6D0D7D73-0B10-AA8D-60D2-053C930BFA0D}"/>
              </a:ext>
            </a:extLst>
          </p:cNvPr>
          <p:cNvSpPr txBox="1"/>
          <p:nvPr/>
        </p:nvSpPr>
        <p:spPr>
          <a:xfrm>
            <a:off x="5502253" y="3458675"/>
            <a:ext cx="229261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Model Predictive Control</a:t>
            </a:r>
            <a:endParaRPr lang="en-TH" sz="1400" b="1"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2ED44809-CE2F-641A-FC60-C626865D3B88}"/>
              </a:ext>
            </a:extLst>
          </p:cNvPr>
          <p:cNvCxnSpPr>
            <a:cxnSpLocks/>
          </p:cNvCxnSpPr>
          <p:nvPr/>
        </p:nvCxnSpPr>
        <p:spPr>
          <a:xfrm flipH="1">
            <a:off x="2124349" y="3564639"/>
            <a:ext cx="98419" cy="717435"/>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C91C8B-CC4B-4889-9CDF-2DA0A7B0C4BC}"/>
              </a:ext>
            </a:extLst>
          </p:cNvPr>
          <p:cNvCxnSpPr>
            <a:cxnSpLocks/>
          </p:cNvCxnSpPr>
          <p:nvPr/>
        </p:nvCxnSpPr>
        <p:spPr>
          <a:xfrm>
            <a:off x="2582387" y="3564639"/>
            <a:ext cx="2582723" cy="58954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Basic Controller Design</a:t>
            </a:r>
          </a:p>
        </p:txBody>
      </p:sp>
    </p:spTree>
    <p:extLst>
      <p:ext uri="{BB962C8B-B14F-4D97-AF65-F5344CB8AC3E}">
        <p14:creationId xmlns:p14="http://schemas.microsoft.com/office/powerpoint/2010/main" val="344666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5C2F3E1-947D-C7F7-BA5E-34BEA1E70A42}"/>
              </a:ext>
            </a:extLst>
          </p:cNvPr>
          <p:cNvPicPr>
            <a:picLocks noChangeAspect="1"/>
          </p:cNvPicPr>
          <p:nvPr/>
        </p:nvPicPr>
        <p:blipFill>
          <a:blip r:embed="rId6"/>
          <a:stretch>
            <a:fillRect/>
          </a:stretch>
        </p:blipFill>
        <p:spPr>
          <a:xfrm>
            <a:off x="2260603" y="2888055"/>
            <a:ext cx="5067754" cy="2701185"/>
          </a:xfrm>
          <a:prstGeom prst="rect">
            <a:avLst/>
          </a:prstGeom>
        </p:spPr>
      </p:pic>
      <p:pic>
        <p:nvPicPr>
          <p:cNvPr id="8" name="Picture 7">
            <a:extLst>
              <a:ext uri="{FF2B5EF4-FFF2-40B4-BE49-F238E27FC236}">
                <a16:creationId xmlns:a16="http://schemas.microsoft.com/office/drawing/2014/main" id="{8E07D48B-B5D9-84E7-D6D6-A29D960C0C1D}"/>
              </a:ext>
            </a:extLst>
          </p:cNvPr>
          <p:cNvPicPr>
            <a:picLocks noChangeAspect="1"/>
          </p:cNvPicPr>
          <p:nvPr/>
        </p:nvPicPr>
        <p:blipFill>
          <a:blip r:embed="rId7"/>
          <a:stretch>
            <a:fillRect/>
          </a:stretch>
        </p:blipFill>
        <p:spPr>
          <a:xfrm>
            <a:off x="7205368" y="2177908"/>
            <a:ext cx="1488702" cy="1499314"/>
          </a:xfrm>
          <a:prstGeom prst="rect">
            <a:avLst/>
          </a:prstGeom>
        </p:spPr>
      </p:pic>
      <p:pic>
        <p:nvPicPr>
          <p:cNvPr id="9" name="Picture 8">
            <a:extLst>
              <a:ext uri="{FF2B5EF4-FFF2-40B4-BE49-F238E27FC236}">
                <a16:creationId xmlns:a16="http://schemas.microsoft.com/office/drawing/2014/main" id="{64927D11-A55F-8612-6A60-6A114F98B741}"/>
              </a:ext>
            </a:extLst>
          </p:cNvPr>
          <p:cNvPicPr>
            <a:picLocks noChangeAspect="1"/>
          </p:cNvPicPr>
          <p:nvPr/>
        </p:nvPicPr>
        <p:blipFill>
          <a:blip r:embed="rId8"/>
          <a:stretch>
            <a:fillRect/>
          </a:stretch>
        </p:blipFill>
        <p:spPr>
          <a:xfrm>
            <a:off x="327308" y="2199265"/>
            <a:ext cx="2449099" cy="1232302"/>
          </a:xfrm>
          <a:prstGeom prst="rect">
            <a:avLst/>
          </a:prstGeom>
        </p:spPr>
      </p:pic>
      <p:sp>
        <p:nvSpPr>
          <p:cNvPr id="10" name="Arrow: Right 5">
            <a:extLst>
              <a:ext uri="{FF2B5EF4-FFF2-40B4-BE49-F238E27FC236}">
                <a16:creationId xmlns:a16="http://schemas.microsoft.com/office/drawing/2014/main" id="{723C64C4-776D-DB8A-8D6A-A8A3BCF5227D}"/>
              </a:ext>
            </a:extLst>
          </p:cNvPr>
          <p:cNvSpPr/>
          <p:nvPr/>
        </p:nvSpPr>
        <p:spPr>
          <a:xfrm rot="2306168">
            <a:off x="2662528" y="3571768"/>
            <a:ext cx="1472779" cy="291432"/>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Right 6">
            <a:extLst>
              <a:ext uri="{FF2B5EF4-FFF2-40B4-BE49-F238E27FC236}">
                <a16:creationId xmlns:a16="http://schemas.microsoft.com/office/drawing/2014/main" id="{928D747A-6CAC-8168-A559-EF3C7F2DC7A5}"/>
              </a:ext>
            </a:extLst>
          </p:cNvPr>
          <p:cNvSpPr/>
          <p:nvPr/>
        </p:nvSpPr>
        <p:spPr>
          <a:xfrm rot="9001704">
            <a:off x="5514585" y="3760676"/>
            <a:ext cx="1472779" cy="29143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25B0113A-DDC2-F022-14A0-D3DBBFE19B2E}"/>
              </a:ext>
            </a:extLst>
          </p:cNvPr>
          <p:cNvSpPr txBox="1"/>
          <p:nvPr/>
        </p:nvSpPr>
        <p:spPr>
          <a:xfrm>
            <a:off x="327308" y="1608841"/>
            <a:ext cx="304762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Sensor Fusion With Kalman Filter</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Ego Location Estimation</a:t>
            </a:r>
          </a:p>
        </p:txBody>
      </p:sp>
    </p:spTree>
    <p:extLst>
      <p:ext uri="{BB962C8B-B14F-4D97-AF65-F5344CB8AC3E}">
        <p14:creationId xmlns:p14="http://schemas.microsoft.com/office/powerpoint/2010/main" val="3274561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8951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Agenda</a:t>
            </a:r>
            <a:endParaRPr lang="en-US" i="1" kern="0" dirty="0">
              <a:latin typeface="Arial Black" panose="020B0A04020102020204" pitchFamily="34" charset="0"/>
            </a:endParaRPr>
          </a:p>
        </p:txBody>
      </p:sp>
      <p:sp>
        <p:nvSpPr>
          <p:cNvPr id="5" name="TextBox 4"/>
          <p:cNvSpPr txBox="1"/>
          <p:nvPr/>
        </p:nvSpPr>
        <p:spPr>
          <a:xfrm>
            <a:off x="179512" y="966207"/>
            <a:ext cx="8607637" cy="4801314"/>
          </a:xfrm>
          <a:prstGeom prst="rect">
            <a:avLst/>
          </a:prstGeom>
          <a:noFill/>
        </p:spPr>
        <p:txBody>
          <a:bodyPr wrap="square" rtlCol="0">
            <a:spAutoFit/>
          </a:bodyPr>
          <a:lstStyle/>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Background &amp; Purpose</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are 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Benefit</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Fundamental </a:t>
            </a:r>
            <a:r>
              <a:rPr lang="en-US" dirty="0" smtClean="0">
                <a:latin typeface="Arial" panose="020B0604020202020204" pitchFamily="34" charset="0"/>
                <a:cs typeface="Arial" panose="020B0604020202020204" pitchFamily="34" charset="0"/>
              </a:rPr>
              <a:t>Technologies</a:t>
            </a:r>
          </a:p>
          <a:p>
            <a:pPr marL="285750" indent="-285750" algn="thaiDist">
              <a:buFont typeface="Wingdings" panose="05000000000000000000" pitchFamily="2" charset="2"/>
              <a:buChar char="q"/>
            </a:pPr>
            <a:r>
              <a:rPr lang="en-US" dirty="0" smtClean="0">
                <a:latin typeface="Arial" panose="020B0604020202020204" pitchFamily="34" charset="0"/>
                <a:cs typeface="Arial" panose="020B0604020202020204" pitchFamily="34" charset="0"/>
              </a:rPr>
              <a:t>CARLA</a:t>
            </a:r>
          </a:p>
          <a:p>
            <a:pPr marL="742950" lvl="1" indent="-285750" algn="thaiDist">
              <a:buFont typeface="Wingdings" panose="05000000000000000000" pitchFamily="2" charset="2"/>
              <a:buChar char="§"/>
            </a:pPr>
            <a:r>
              <a:rPr lang="en-US" dirty="0" smtClean="0">
                <a:latin typeface="Arial" panose="020B0604020202020204" pitchFamily="34" charset="0"/>
                <a:cs typeface="Arial" panose="020B0604020202020204" pitchFamily="34" charset="0"/>
              </a:rPr>
              <a:t>What </a:t>
            </a:r>
            <a:r>
              <a:rPr lang="en-US" dirty="0">
                <a:latin typeface="Arial" panose="020B0604020202020204" pitchFamily="34" charset="0"/>
                <a:cs typeface="Arial" panose="020B0604020202020204" pitchFamily="34" charset="0"/>
              </a:rPr>
              <a:t>is 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How does CARLA Work?</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CARLA Components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Autonomous </a:t>
            </a:r>
            <a:r>
              <a:rPr lang="en-US" dirty="0" smtClean="0">
                <a:latin typeface="Arial" panose="020B0604020202020204" pitchFamily="34" charset="0"/>
                <a:cs typeface="Arial" panose="020B0604020202020204" pitchFamily="34" charset="0"/>
              </a:rPr>
              <a:t>Driving?</a:t>
            </a:r>
          </a:p>
          <a:p>
            <a:pPr marL="742950" lvl="1" indent="-285750" algn="thaiDist">
              <a:buFont typeface="Wingdings" panose="05000000000000000000" pitchFamily="2" charset="2"/>
              <a:buChar char="§"/>
            </a:pPr>
            <a:r>
              <a:rPr lang="en-US" dirty="0" smtClean="0">
                <a:latin typeface="Arial" panose="020B0604020202020204" pitchFamily="34" charset="0"/>
                <a:cs typeface="Arial" panose="020B0604020202020204" pitchFamily="34" charset="0"/>
              </a:rPr>
              <a:t>Autonomous </a:t>
            </a:r>
            <a:r>
              <a:rPr lang="en-US" dirty="0">
                <a:latin typeface="Arial" panose="020B0604020202020204" pitchFamily="34" charset="0"/>
                <a:cs typeface="Arial" panose="020B0604020202020204" pitchFamily="34" charset="0"/>
              </a:rPr>
              <a:t>Driving </a:t>
            </a:r>
            <a:r>
              <a:rPr lang="en-US" dirty="0" smtClean="0">
                <a:latin typeface="Arial" panose="020B0604020202020204" pitchFamily="34" charset="0"/>
                <a:cs typeface="Arial" panose="020B0604020202020204" pitchFamily="34" charset="0"/>
              </a:rPr>
              <a:t>Example</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a:t>
            </a:r>
            <a:r>
              <a:rPr lang="en-US" dirty="0" smtClean="0">
                <a:latin typeface="Arial" panose="020B0604020202020204" pitchFamily="34" charset="0"/>
                <a:cs typeface="Arial" panose="020B0604020202020204" pitchFamily="34" charset="0"/>
              </a:rPr>
              <a:t>Driving Knowledge Overview</a:t>
            </a:r>
            <a:endParaRPr lang="en-US" dirty="0">
              <a:latin typeface="Arial" panose="020B0604020202020204" pitchFamily="34" charset="0"/>
              <a:cs typeface="Arial" panose="020B0604020202020204" pitchFamily="34" charset="0"/>
            </a:endParaRPr>
          </a:p>
          <a:p>
            <a:pPr marL="742950" lvl="1" indent="-285750" algn="thaiDist">
              <a:buFont typeface="Wingdings" panose="05000000000000000000" pitchFamily="2" charset="2"/>
              <a:buChar char="§"/>
            </a:pPr>
            <a:r>
              <a:rPr lang="en-US" dirty="0" smtClean="0">
                <a:latin typeface="Arial" panose="020B0604020202020204" pitchFamily="34" charset="0"/>
                <a:cs typeface="Arial" panose="020B0604020202020204" pitchFamily="34" charset="0"/>
              </a:rPr>
              <a:t>Autonomous Driving Sensors</a:t>
            </a:r>
          </a:p>
          <a:p>
            <a:pPr marL="742950" lvl="1" indent="-285750" algn="thaiDist">
              <a:buFont typeface="Wingdings" panose="05000000000000000000" pitchFamily="2" charset="2"/>
              <a:buChar char="§"/>
            </a:pPr>
            <a:r>
              <a:rPr lang="en-US" dirty="0" smtClean="0">
                <a:latin typeface="Arial" panose="020B0604020202020204" pitchFamily="34" charset="0"/>
                <a:cs typeface="Arial" panose="020B0604020202020204" pitchFamily="34" charset="0"/>
              </a:rPr>
              <a:t>Sensors for Contest</a:t>
            </a:r>
          </a:p>
          <a:p>
            <a:pPr marL="285750" indent="-285750" algn="thaiDist">
              <a:buFont typeface="Wingdings" panose="05000000000000000000" pitchFamily="2" charset="2"/>
              <a:buChar char="q"/>
            </a:pPr>
            <a:r>
              <a:rPr lang="en-US" dirty="0" smtClean="0">
                <a:latin typeface="Arial" panose="020B0604020202020204" pitchFamily="34" charset="0"/>
                <a:cs typeface="Arial" panose="020B0604020202020204" pitchFamily="34" charset="0"/>
              </a:rPr>
              <a:t>Demo</a:t>
            </a:r>
          </a:p>
          <a:p>
            <a:pPr marL="285750" indent="-285750" algn="thaiDist">
              <a:buFont typeface="Wingdings" panose="05000000000000000000" pitchFamily="2" charset="2"/>
              <a:buChar char="q"/>
            </a:pPr>
            <a:r>
              <a:rPr lang="en-US" dirty="0" smtClean="0">
                <a:latin typeface="Arial" panose="020B0604020202020204" pitchFamily="34" charset="0"/>
                <a:cs typeface="Arial" panose="020B0604020202020204" pitchFamily="34" charset="0"/>
              </a:rPr>
              <a:t>Appendix</a:t>
            </a:r>
            <a:endParaRPr lang="en-US" dirty="0">
              <a:solidFill>
                <a:srgbClr val="FF0000"/>
              </a:solidFill>
              <a:latin typeface="Arial" panose="020B0604020202020204" pitchFamily="34" charset="0"/>
              <a:cs typeface="Arial" panose="020B0604020202020204" pitchFamily="34" charset="0"/>
            </a:endParaRP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92D88C1A-303B-FB63-879D-23B0118EA5B4}"/>
              </a:ext>
            </a:extLst>
          </p:cNvPr>
          <p:cNvPicPr>
            <a:picLocks noChangeAspect="1"/>
          </p:cNvPicPr>
          <p:nvPr/>
        </p:nvPicPr>
        <p:blipFill rotWithShape="1">
          <a:blip r:embed="rId6"/>
          <a:srcRect l="49928"/>
          <a:stretch/>
        </p:blipFill>
        <p:spPr>
          <a:xfrm>
            <a:off x="2921310" y="1739141"/>
            <a:ext cx="1853546" cy="1544977"/>
          </a:xfrm>
          <a:prstGeom prst="rect">
            <a:avLst/>
          </a:prstGeom>
        </p:spPr>
      </p:pic>
      <p:sp>
        <p:nvSpPr>
          <p:cNvPr id="8" name="Rectangle 7">
            <a:extLst>
              <a:ext uri="{FF2B5EF4-FFF2-40B4-BE49-F238E27FC236}">
                <a16:creationId xmlns:a16="http://schemas.microsoft.com/office/drawing/2014/main" id="{C9B60085-4B81-70D0-2E61-40ADC6CAC22D}"/>
              </a:ext>
            </a:extLst>
          </p:cNvPr>
          <p:cNvSpPr/>
          <p:nvPr/>
        </p:nvSpPr>
        <p:spPr>
          <a:xfrm>
            <a:off x="3750920" y="2371707"/>
            <a:ext cx="276538" cy="292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00B8FB71-5A6F-24C6-F83D-4F87C90546C1}"/>
              </a:ext>
            </a:extLst>
          </p:cNvPr>
          <p:cNvPicPr>
            <a:picLocks noChangeAspect="1"/>
          </p:cNvPicPr>
          <p:nvPr/>
        </p:nvPicPr>
        <p:blipFill rotWithShape="1">
          <a:blip r:embed="rId6"/>
          <a:srcRect l="49928"/>
          <a:stretch/>
        </p:blipFill>
        <p:spPr>
          <a:xfrm>
            <a:off x="238152" y="1739141"/>
            <a:ext cx="1853546" cy="1544977"/>
          </a:xfrm>
          <a:prstGeom prst="rect">
            <a:avLst/>
          </a:prstGeom>
        </p:spPr>
      </p:pic>
      <p:sp>
        <p:nvSpPr>
          <p:cNvPr id="10" name="TextBox 9">
            <a:extLst>
              <a:ext uri="{FF2B5EF4-FFF2-40B4-BE49-F238E27FC236}">
                <a16:creationId xmlns:a16="http://schemas.microsoft.com/office/drawing/2014/main" id="{036CA460-24B6-AA47-6B64-2CEBF0CD9ED1}"/>
              </a:ext>
            </a:extLst>
          </p:cNvPr>
          <p:cNvSpPr txBox="1"/>
          <p:nvPr/>
        </p:nvSpPr>
        <p:spPr>
          <a:xfrm>
            <a:off x="238152" y="3544983"/>
            <a:ext cx="58045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Density-Based Spatial Clustering of Applications with Noise (DBSCAN)</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369A6062-5199-7009-99FF-74EEDAD67507}"/>
              </a:ext>
            </a:extLst>
          </p:cNvPr>
          <p:cNvSpPr txBox="1"/>
          <p:nvPr/>
        </p:nvSpPr>
        <p:spPr>
          <a:xfrm>
            <a:off x="1979712" y="2179477"/>
            <a:ext cx="1119217"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Clustering </a:t>
            </a:r>
            <a:endParaRPr lang="th-TH" sz="1400" b="1" dirty="0">
              <a:latin typeface="Arial" panose="020B0604020202020204" pitchFamily="34" charset="0"/>
            </a:endParaRPr>
          </a:p>
        </p:txBody>
      </p:sp>
      <p:cxnSp>
        <p:nvCxnSpPr>
          <p:cNvPr id="12" name="Straight Arrow Connector 11">
            <a:extLst>
              <a:ext uri="{FF2B5EF4-FFF2-40B4-BE49-F238E27FC236}">
                <a16:creationId xmlns:a16="http://schemas.microsoft.com/office/drawing/2014/main" id="{023C5A30-9E5E-A193-E9A8-02C4997ABD73}"/>
              </a:ext>
            </a:extLst>
          </p:cNvPr>
          <p:cNvCxnSpPr>
            <a:cxnSpLocks/>
          </p:cNvCxnSpPr>
          <p:nvPr/>
        </p:nvCxnSpPr>
        <p:spPr>
          <a:xfrm>
            <a:off x="2125634" y="2511629"/>
            <a:ext cx="761741"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4F588AF-0B81-8A05-F339-7B4BC6C41DD4}"/>
              </a:ext>
            </a:extLst>
          </p:cNvPr>
          <p:cNvPicPr>
            <a:picLocks noChangeAspect="1"/>
          </p:cNvPicPr>
          <p:nvPr/>
        </p:nvPicPr>
        <p:blipFill>
          <a:blip r:embed="rId7"/>
          <a:stretch>
            <a:fillRect/>
          </a:stretch>
        </p:blipFill>
        <p:spPr>
          <a:xfrm>
            <a:off x="651152" y="3905517"/>
            <a:ext cx="3834151" cy="2083275"/>
          </a:xfrm>
          <a:prstGeom prst="rect">
            <a:avLst/>
          </a:prstGeom>
        </p:spPr>
      </p:pic>
      <p:pic>
        <p:nvPicPr>
          <p:cNvPr id="14" name="Picture 13">
            <a:extLst>
              <a:ext uri="{FF2B5EF4-FFF2-40B4-BE49-F238E27FC236}">
                <a16:creationId xmlns:a16="http://schemas.microsoft.com/office/drawing/2014/main" id="{C8252F67-8327-2381-1188-3093CB9CC611}"/>
              </a:ext>
            </a:extLst>
          </p:cNvPr>
          <p:cNvPicPr>
            <a:picLocks noChangeAspect="1"/>
          </p:cNvPicPr>
          <p:nvPr/>
        </p:nvPicPr>
        <p:blipFill>
          <a:blip r:embed="rId8"/>
          <a:stretch>
            <a:fillRect/>
          </a:stretch>
        </p:blipFill>
        <p:spPr>
          <a:xfrm>
            <a:off x="5446113" y="1628800"/>
            <a:ext cx="3336727" cy="1407838"/>
          </a:xfrm>
          <a:prstGeom prst="rect">
            <a:avLst/>
          </a:prstGeom>
        </p:spPr>
      </p:pic>
      <p:sp>
        <p:nvSpPr>
          <p:cNvPr id="15" name="TextBox 14">
            <a:extLst>
              <a:ext uri="{FF2B5EF4-FFF2-40B4-BE49-F238E27FC236}">
                <a16:creationId xmlns:a16="http://schemas.microsoft.com/office/drawing/2014/main" id="{1068F736-D917-B4B5-2F98-2DDC78D60721}"/>
              </a:ext>
            </a:extLst>
          </p:cNvPr>
          <p:cNvSpPr txBox="1"/>
          <p:nvPr/>
        </p:nvSpPr>
        <p:spPr>
          <a:xfrm>
            <a:off x="6177575" y="2973173"/>
            <a:ext cx="242245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Radar inverse sensor model</a:t>
            </a:r>
            <a:endParaRPr lang="th-TH" sz="1400" dirty="0">
              <a:latin typeface="Arial" panose="020B0604020202020204" pitchFamily="34" charset="0"/>
            </a:endParaRPr>
          </a:p>
        </p:txBody>
      </p:sp>
      <p:cxnSp>
        <p:nvCxnSpPr>
          <p:cNvPr id="16" name="Straight Arrow Connector 15">
            <a:extLst>
              <a:ext uri="{FF2B5EF4-FFF2-40B4-BE49-F238E27FC236}">
                <a16:creationId xmlns:a16="http://schemas.microsoft.com/office/drawing/2014/main" id="{8132A2DD-D16E-67EA-112F-7FBADD96388D}"/>
              </a:ext>
            </a:extLst>
          </p:cNvPr>
          <p:cNvCxnSpPr>
            <a:cxnSpLocks/>
          </p:cNvCxnSpPr>
          <p:nvPr/>
        </p:nvCxnSpPr>
        <p:spPr>
          <a:xfrm>
            <a:off x="4154516" y="2750153"/>
            <a:ext cx="2402758" cy="1467852"/>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C8B46E-1A9C-5427-41A3-E0229DD5118F}"/>
              </a:ext>
            </a:extLst>
          </p:cNvPr>
          <p:cNvCxnSpPr>
            <a:cxnSpLocks/>
          </p:cNvCxnSpPr>
          <p:nvPr/>
        </p:nvCxnSpPr>
        <p:spPr>
          <a:xfrm>
            <a:off x="6680720" y="3284117"/>
            <a:ext cx="0" cy="93388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202B3A-CAB9-D551-60BB-46E90202D5BF}"/>
              </a:ext>
            </a:extLst>
          </p:cNvPr>
          <p:cNvSpPr txBox="1"/>
          <p:nvPr/>
        </p:nvSpPr>
        <p:spPr>
          <a:xfrm>
            <a:off x="6693615" y="3743419"/>
            <a:ext cx="1377300"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Sensor fusion</a:t>
            </a:r>
            <a:endParaRPr lang="th-TH" sz="1400" b="1" dirty="0">
              <a:latin typeface="Arial" panose="020B0604020202020204" pitchFamily="34" charset="0"/>
            </a:endParaRPr>
          </a:p>
        </p:txBody>
      </p:sp>
      <p:pic>
        <p:nvPicPr>
          <p:cNvPr id="19" name="Picture 18">
            <a:extLst>
              <a:ext uri="{FF2B5EF4-FFF2-40B4-BE49-F238E27FC236}">
                <a16:creationId xmlns:a16="http://schemas.microsoft.com/office/drawing/2014/main" id="{D65BD981-2F90-1047-25C4-2E1D3D0AE34F}"/>
              </a:ext>
            </a:extLst>
          </p:cNvPr>
          <p:cNvPicPr>
            <a:picLocks noChangeAspect="1"/>
          </p:cNvPicPr>
          <p:nvPr/>
        </p:nvPicPr>
        <p:blipFill>
          <a:blip r:embed="rId9"/>
          <a:stretch>
            <a:fillRect/>
          </a:stretch>
        </p:blipFill>
        <p:spPr>
          <a:xfrm>
            <a:off x="6177575" y="4317747"/>
            <a:ext cx="1439194" cy="1308094"/>
          </a:xfrm>
          <a:prstGeom prst="rect">
            <a:avLst/>
          </a:prstGeom>
        </p:spPr>
      </p:pic>
      <p:sp>
        <p:nvSpPr>
          <p:cNvPr id="21" name="TextBox 20"/>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 Data Processing</a:t>
            </a:r>
          </a:p>
        </p:txBody>
      </p:sp>
    </p:spTree>
    <p:extLst>
      <p:ext uri="{BB962C8B-B14F-4D97-AF65-F5344CB8AC3E}">
        <p14:creationId xmlns:p14="http://schemas.microsoft.com/office/powerpoint/2010/main" val="2555179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Autonomous Driving Sensors</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TextBox 10"/>
          <p:cNvSpPr txBox="1"/>
          <p:nvPr/>
        </p:nvSpPr>
        <p:spPr>
          <a:xfrm>
            <a:off x="541239" y="980728"/>
            <a:ext cx="8031573"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Camera</a:t>
            </a:r>
            <a:r>
              <a:rPr lang="en-US" sz="1400" dirty="0">
                <a:latin typeface="Arial" panose="020B0604020202020204" pitchFamily="34" charset="0"/>
                <a:cs typeface="Arial" panose="020B0604020202020204" pitchFamily="34" charset="0"/>
              </a:rPr>
              <a:t>: provides realistic images that automatically detect objects, classify </a:t>
            </a:r>
            <a:r>
              <a:rPr lang="en-US" sz="1400" dirty="0" smtClean="0">
                <a:latin typeface="Arial" panose="020B0604020202020204" pitchFamily="34" charset="0"/>
                <a:cs typeface="Arial" panose="020B0604020202020204" pitchFamily="34" charset="0"/>
              </a:rPr>
              <a:t>them.</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Radar: </a:t>
            </a:r>
            <a:r>
              <a:rPr lang="en-US" sz="1400" dirty="0" smtClean="0">
                <a:latin typeface="Arial" panose="020B0604020202020204" pitchFamily="34" charset="0"/>
                <a:cs typeface="Arial" panose="020B0604020202020204" pitchFamily="34" charset="0"/>
              </a:rPr>
              <a:t>to </a:t>
            </a:r>
            <a:r>
              <a:rPr lang="en-US" sz="1400" dirty="0">
                <a:latin typeface="Arial" panose="020B0604020202020204" pitchFamily="34" charset="0"/>
                <a:cs typeface="Arial" panose="020B0604020202020204" pitchFamily="34" charset="0"/>
              </a:rPr>
              <a:t>determine distance between object and </a:t>
            </a:r>
            <a:r>
              <a:rPr lang="en-US" sz="1400" dirty="0" smtClean="0">
                <a:latin typeface="Arial" panose="020B0604020202020204" pitchFamily="34" charset="0"/>
                <a:cs typeface="Arial" panose="020B0604020202020204" pitchFamily="34" charset="0"/>
              </a:rPr>
              <a:t>sensor</a:t>
            </a:r>
            <a:r>
              <a:rPr lang="en-US" sz="1400" dirty="0">
                <a:latin typeface="Arial" panose="020B0604020202020204" pitchFamily="34" charset="0"/>
                <a:cs typeface="Arial" panose="020B0604020202020204" pitchFamily="34" charset="0"/>
              </a:rPr>
              <a:t>.</a:t>
            </a:r>
            <a:endParaRPr lang="en-US" sz="1400" dirty="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Lidar: more accuracy </a:t>
            </a:r>
            <a:r>
              <a:rPr lang="en-US" sz="1400" dirty="0">
                <a:latin typeface="Arial" panose="020B0604020202020204" pitchFamily="34" charset="0"/>
                <a:cs typeface="Arial" panose="020B0604020202020204" pitchFamily="34" charset="0"/>
              </a:rPr>
              <a:t>than radar </a:t>
            </a:r>
            <a:r>
              <a:rPr lang="en-US" sz="1400" dirty="0" smtClean="0">
                <a:latin typeface="Arial" panose="020B0604020202020204" pitchFamily="34" charset="0"/>
                <a:cs typeface="Arial" panose="020B0604020202020204" pitchFamily="34" charset="0"/>
              </a:rPr>
              <a:t>and possible to </a:t>
            </a:r>
            <a:r>
              <a:rPr lang="en-US" sz="1400" dirty="0">
                <a:latin typeface="Arial" panose="020B0604020202020204" pitchFamily="34" charset="0"/>
                <a:cs typeface="Arial" panose="020B0604020202020204" pitchFamily="34" charset="0"/>
              </a:rPr>
              <a:t>build exact 3D models of </a:t>
            </a:r>
            <a:r>
              <a:rPr lang="en-US" sz="1400" dirty="0" smtClean="0">
                <a:latin typeface="Arial" panose="020B0604020202020204" pitchFamily="34" charset="0"/>
                <a:cs typeface="Arial" panose="020B0604020202020204" pitchFamily="34" charset="0"/>
              </a:rPr>
              <a:t>objects surrounding vehicle.</a:t>
            </a:r>
          </a:p>
          <a:p>
            <a:pPr marL="285750" indent="-28575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GNSS (</a:t>
            </a:r>
            <a:r>
              <a:rPr lang="en-US" sz="1400" dirty="0">
                <a:latin typeface="Arial" panose="020B0604020202020204" pitchFamily="34" charset="0"/>
                <a:cs typeface="Arial" panose="020B0604020202020204" pitchFamily="34" charset="0"/>
              </a:rPr>
              <a:t>GPS): used for navigation and positioning </a:t>
            </a:r>
            <a:r>
              <a:rPr lang="en-US" sz="1400" dirty="0" smtClean="0">
                <a:latin typeface="Arial" panose="020B0604020202020204" pitchFamily="34" charset="0"/>
                <a:cs typeface="Arial" panose="020B0604020202020204" pitchFamily="34" charset="0"/>
              </a:rPr>
              <a:t>measurements.</a:t>
            </a:r>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3622DB60-D25A-325E-8F32-09A0710CDE84}"/>
              </a:ext>
            </a:extLst>
          </p:cNvPr>
          <p:cNvSpPr txBox="1"/>
          <p:nvPr/>
        </p:nvSpPr>
        <p:spPr>
          <a:xfrm>
            <a:off x="3342199" y="5685918"/>
            <a:ext cx="2425797"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a:t>
            </a:r>
            <a:r>
              <a:rPr lang="en-US" sz="1000" i="1" dirty="0" smtClean="0">
                <a:latin typeface="Arial" panose="020B0604020202020204" pitchFamily="34" charset="0"/>
                <a:cs typeface="Arial" panose="020B0604020202020204" pitchFamily="34" charset="0"/>
              </a:rPr>
              <a:t>12: </a:t>
            </a:r>
            <a:r>
              <a:rPr lang="en-US" sz="1000" i="1" dirty="0">
                <a:latin typeface="Arial" panose="020B0604020202020204" pitchFamily="34" charset="0"/>
                <a:cs typeface="Arial" panose="020B0604020202020204" pitchFamily="34" charset="0"/>
              </a:rPr>
              <a:t>Autonomous Driving </a:t>
            </a:r>
            <a:r>
              <a:rPr lang="en-US" sz="1000" i="1" dirty="0" smtClean="0">
                <a:latin typeface="Arial" panose="020B0604020202020204" pitchFamily="34" charset="0"/>
                <a:cs typeface="Arial" panose="020B0604020202020204" pitchFamily="34" charset="0"/>
              </a:rPr>
              <a:t>Sensors</a:t>
            </a:r>
            <a:endParaRPr lang="en-US" sz="1000" i="1"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6"/>
          <a:stretch>
            <a:fillRect/>
          </a:stretch>
        </p:blipFill>
        <p:spPr>
          <a:xfrm>
            <a:off x="1853755" y="2746151"/>
            <a:ext cx="5443523" cy="2939767"/>
          </a:xfrm>
          <a:prstGeom prst="rect">
            <a:avLst/>
          </a:prstGeom>
        </p:spPr>
      </p:pic>
    </p:spTree>
    <p:extLst>
      <p:ext uri="{BB962C8B-B14F-4D97-AF65-F5344CB8AC3E}">
        <p14:creationId xmlns:p14="http://schemas.microsoft.com/office/powerpoint/2010/main" val="2184610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0" descr="Understanding Different Satellite Systems">
            <a:extLst>
              <a:ext uri="{FF2B5EF4-FFF2-40B4-BE49-F238E27FC236}">
                <a16:creationId xmlns:a16="http://schemas.microsoft.com/office/drawing/2014/main" id="{CDE34D67-A544-ADA5-BE3D-04807FB35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217591"/>
            <a:ext cx="2841700" cy="2019721"/>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Engineering Degree Project Semantic segmentation with Carla simulator">
            <a:extLst>
              <a:ext uri="{FF2B5EF4-FFF2-40B4-BE49-F238E27FC236}">
                <a16:creationId xmlns:a16="http://schemas.microsoft.com/office/drawing/2014/main" id="{C82A5EF9-3E7E-7CE3-14F1-E52E0190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34" y="1754385"/>
            <a:ext cx="3160126" cy="11468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FC3D5A-AD3E-1FAD-B09A-C84007DA9C15}"/>
              </a:ext>
            </a:extLst>
          </p:cNvPr>
          <p:cNvSpPr txBox="1"/>
          <p:nvPr/>
        </p:nvSpPr>
        <p:spPr>
          <a:xfrm>
            <a:off x="1087005" y="1267210"/>
            <a:ext cx="843501"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Camera</a:t>
            </a:r>
          </a:p>
        </p:txBody>
      </p:sp>
      <p:pic>
        <p:nvPicPr>
          <p:cNvPr id="11" name="Picture 4" descr="ASRL // Motion-Distorted Lidar">
            <a:extLst>
              <a:ext uri="{FF2B5EF4-FFF2-40B4-BE49-F238E27FC236}">
                <a16:creationId xmlns:a16="http://schemas.microsoft.com/office/drawing/2014/main" id="{BEA9795A-EAE8-0786-7DB1-455CBF677C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151" b="27152"/>
          <a:stretch/>
        </p:blipFill>
        <p:spPr bwMode="auto">
          <a:xfrm>
            <a:off x="3466471" y="1754385"/>
            <a:ext cx="2550195" cy="12686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E8ACAB-1212-8C6A-8BFF-6CD3AA6ED6F3}"/>
              </a:ext>
            </a:extLst>
          </p:cNvPr>
          <p:cNvSpPr txBox="1"/>
          <p:nvPr/>
        </p:nvSpPr>
        <p:spPr>
          <a:xfrm>
            <a:off x="4375121" y="1267210"/>
            <a:ext cx="73289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LIDAR</a:t>
            </a:r>
          </a:p>
        </p:txBody>
      </p:sp>
      <p:pic>
        <p:nvPicPr>
          <p:cNvPr id="14" name="Picture 6" descr="Sensors reference - CARLA Simulator">
            <a:extLst>
              <a:ext uri="{FF2B5EF4-FFF2-40B4-BE49-F238E27FC236}">
                <a16:creationId xmlns:a16="http://schemas.microsoft.com/office/drawing/2014/main" id="{9820F7BB-AFD7-CCC9-BE10-6558662521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0097" y="1754385"/>
            <a:ext cx="2431759" cy="1587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0965C49-DFB0-6C7B-AE93-CCCC62A2ED6B}"/>
              </a:ext>
            </a:extLst>
          </p:cNvPr>
          <p:cNvSpPr txBox="1"/>
          <p:nvPr/>
        </p:nvSpPr>
        <p:spPr>
          <a:xfrm>
            <a:off x="7014094" y="1267210"/>
            <a:ext cx="83388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RADAR</a:t>
            </a:r>
          </a:p>
        </p:txBody>
      </p:sp>
      <p:pic>
        <p:nvPicPr>
          <p:cNvPr id="16" name="Picture 8" descr="HOW DO DRONES WORK? PART 9 - IMU (Inertial Measurement Unit)">
            <a:extLst>
              <a:ext uri="{FF2B5EF4-FFF2-40B4-BE49-F238E27FC236}">
                <a16:creationId xmlns:a16="http://schemas.microsoft.com/office/drawing/2014/main" id="{98571393-B96C-FFBB-8E92-D5CE63C0D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389" y="4135705"/>
            <a:ext cx="1425266" cy="14088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5EFE3B6-60C1-65B1-F6C6-4EC65F5A5B55}"/>
              </a:ext>
            </a:extLst>
          </p:cNvPr>
          <p:cNvSpPr txBox="1"/>
          <p:nvPr/>
        </p:nvSpPr>
        <p:spPr>
          <a:xfrm>
            <a:off x="395536" y="3674053"/>
            <a:ext cx="2372765"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Inertial Measurement Unit</a:t>
            </a:r>
          </a:p>
        </p:txBody>
      </p:sp>
      <p:sp>
        <p:nvSpPr>
          <p:cNvPr id="19" name="TextBox 18">
            <a:extLst>
              <a:ext uri="{FF2B5EF4-FFF2-40B4-BE49-F238E27FC236}">
                <a16:creationId xmlns:a16="http://schemas.microsoft.com/office/drawing/2014/main" id="{BF3E4D62-3AA5-0694-E86C-BD31C095AD65}"/>
              </a:ext>
            </a:extLst>
          </p:cNvPr>
          <p:cNvSpPr txBox="1"/>
          <p:nvPr/>
        </p:nvSpPr>
        <p:spPr>
          <a:xfrm>
            <a:off x="3288523" y="3615172"/>
            <a:ext cx="1664238"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Sattellite location</a:t>
            </a:r>
          </a:p>
        </p:txBody>
      </p:sp>
      <p:sp>
        <p:nvSpPr>
          <p:cNvPr id="22" name="TextBox 21">
            <a:extLst>
              <a:ext uri="{FF2B5EF4-FFF2-40B4-BE49-F238E27FC236}">
                <a16:creationId xmlns:a16="http://schemas.microsoft.com/office/drawing/2014/main" id="{F686D65F-4DD1-76E9-8BE7-98F605AD37F4}"/>
              </a:ext>
            </a:extLst>
          </p:cNvPr>
          <p:cNvSpPr txBox="1"/>
          <p:nvPr/>
        </p:nvSpPr>
        <p:spPr>
          <a:xfrm>
            <a:off x="5652121" y="5544526"/>
            <a:ext cx="3503018" cy="523220"/>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Other sensors:</a:t>
            </a:r>
            <a:r>
              <a:rPr lang="en-US" sz="1400" dirty="0">
                <a:latin typeface="Arial" panose="020B0604020202020204" pitchFamily="34" charset="0"/>
                <a:cs typeface="Arial" panose="020B0604020202020204" pitchFamily="34" charset="0"/>
              </a:rPr>
              <a:t> </a:t>
            </a:r>
            <a:r>
              <a:rPr lang="th-TH" sz="1400" dirty="0">
                <a:latin typeface="Arial" panose="020B0604020202020204" pitchFamily="34" charset="0"/>
              </a:rPr>
              <a:t>carla.readthedocs.io/en/latest/ref_sensors</a:t>
            </a:r>
          </a:p>
        </p:txBody>
      </p:sp>
      <p:pic>
        <p:nvPicPr>
          <p:cNvPr id="23" name="Picture 22">
            <a:extLst>
              <a:ext uri="{FF2B5EF4-FFF2-40B4-BE49-F238E27FC236}">
                <a16:creationId xmlns:a16="http://schemas.microsoft.com/office/drawing/2014/main" id="{3F9F0861-9B30-DA35-59F1-DD24773B5FA4}"/>
              </a:ext>
            </a:extLst>
          </p:cNvPr>
          <p:cNvPicPr>
            <a:picLocks noChangeAspect="1"/>
          </p:cNvPicPr>
          <p:nvPr/>
        </p:nvPicPr>
        <p:blipFill>
          <a:blip r:embed="rId11"/>
          <a:stretch>
            <a:fillRect/>
          </a:stretch>
        </p:blipFill>
        <p:spPr>
          <a:xfrm>
            <a:off x="6505326" y="4217591"/>
            <a:ext cx="1514591" cy="1135943"/>
          </a:xfrm>
          <a:prstGeom prst="rect">
            <a:avLst/>
          </a:prstGeom>
        </p:spPr>
      </p:pic>
    </p:spTree>
    <p:extLst>
      <p:ext uri="{BB962C8B-B14F-4D97-AF65-F5344CB8AC3E}">
        <p14:creationId xmlns:p14="http://schemas.microsoft.com/office/powerpoint/2010/main" val="2452984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2">
            <a:extLst>
              <a:ext uri="{FF2B5EF4-FFF2-40B4-BE49-F238E27FC236}">
                <a16:creationId xmlns:a16="http://schemas.microsoft.com/office/drawing/2014/main" id="{FE28FC7D-C009-EBA9-ACC7-1F1F054DA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346" y="1628800"/>
            <a:ext cx="3103526" cy="1808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icoh, Denso Develop World's Smallest ADAS Stereo Camera - Japan Automotive  Daily">
            <a:extLst>
              <a:ext uri="{FF2B5EF4-FFF2-40B4-BE49-F238E27FC236}">
                <a16:creationId xmlns:a16="http://schemas.microsoft.com/office/drawing/2014/main" id="{3FB6BE3C-3DAA-13B2-8629-668396E818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171" t="8449" r="13833" b="8255"/>
          <a:stretch/>
        </p:blipFill>
        <p:spPr bwMode="auto">
          <a:xfrm>
            <a:off x="276274" y="3965009"/>
            <a:ext cx="3143598" cy="1844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Vehicle Owners Beware | Radar, Vision Systems Need Calibration | WardsAuto">
            <a:extLst>
              <a:ext uri="{FF2B5EF4-FFF2-40B4-BE49-F238E27FC236}">
                <a16:creationId xmlns:a16="http://schemas.microsoft.com/office/drawing/2014/main" id="{796F8E8C-BA04-6A22-B4F1-78F517F5A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2391"/>
          <a:stretch/>
        </p:blipFill>
        <p:spPr bwMode="auto">
          <a:xfrm>
            <a:off x="3721432" y="2129713"/>
            <a:ext cx="5216768" cy="349222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8A62220-6326-D142-C868-7ADCC252B43B}"/>
              </a:ext>
            </a:extLst>
          </p:cNvPr>
          <p:cNvSpPr txBox="1"/>
          <p:nvPr/>
        </p:nvSpPr>
        <p:spPr>
          <a:xfrm>
            <a:off x="331306" y="3116702"/>
            <a:ext cx="3088565" cy="411164"/>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Monocular Camera</a:t>
            </a:r>
            <a:endParaRPr lang="th-TH" sz="2000" b="1" dirty="0">
              <a:effectLst>
                <a:glow rad="101600">
                  <a:schemeClr val="bg1">
                    <a:lumMod val="95000"/>
                    <a:alpha val="60000"/>
                  </a:schemeClr>
                </a:glow>
              </a:effectLst>
              <a:latin typeface="Arial" panose="020B0604020202020204" pitchFamily="34" charset="0"/>
            </a:endParaRPr>
          </a:p>
        </p:txBody>
      </p:sp>
      <p:sp>
        <p:nvSpPr>
          <p:cNvPr id="26" name="TextBox 25">
            <a:extLst>
              <a:ext uri="{FF2B5EF4-FFF2-40B4-BE49-F238E27FC236}">
                <a16:creationId xmlns:a16="http://schemas.microsoft.com/office/drawing/2014/main" id="{993A6AD5-06F6-3F42-F175-266905A01084}"/>
              </a:ext>
            </a:extLst>
          </p:cNvPr>
          <p:cNvSpPr txBox="1"/>
          <p:nvPr/>
        </p:nvSpPr>
        <p:spPr>
          <a:xfrm>
            <a:off x="212834" y="5721002"/>
            <a:ext cx="3207037"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Stereo Camera</a:t>
            </a:r>
            <a:endParaRPr lang="th-TH" sz="2000" b="1" dirty="0">
              <a:effectLst>
                <a:glow rad="101600">
                  <a:schemeClr val="bg1">
                    <a:lumMod val="95000"/>
                    <a:alpha val="60000"/>
                  </a:schemeClr>
                </a:glow>
              </a:effectLst>
              <a:latin typeface="Arial" panose="020B0604020202020204" pitchFamily="34" charset="0"/>
            </a:endParaRPr>
          </a:p>
        </p:txBody>
      </p:sp>
      <p:sp>
        <p:nvSpPr>
          <p:cNvPr id="27" name="Oval 26">
            <a:extLst>
              <a:ext uri="{FF2B5EF4-FFF2-40B4-BE49-F238E27FC236}">
                <a16:creationId xmlns:a16="http://schemas.microsoft.com/office/drawing/2014/main" id="{710254CA-110E-3517-1442-2C1E691E0201}"/>
              </a:ext>
            </a:extLst>
          </p:cNvPr>
          <p:cNvSpPr/>
          <p:nvPr/>
        </p:nvSpPr>
        <p:spPr>
          <a:xfrm>
            <a:off x="4355976" y="3231643"/>
            <a:ext cx="639193" cy="47051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cxnSp>
        <p:nvCxnSpPr>
          <p:cNvPr id="29" name="Straight Arrow Connector 28">
            <a:extLst>
              <a:ext uri="{FF2B5EF4-FFF2-40B4-BE49-F238E27FC236}">
                <a16:creationId xmlns:a16="http://schemas.microsoft.com/office/drawing/2014/main" id="{630B6375-CC18-32D2-5185-4E39C3F40946}"/>
              </a:ext>
            </a:extLst>
          </p:cNvPr>
          <p:cNvCxnSpPr>
            <a:cxnSpLocks/>
          </p:cNvCxnSpPr>
          <p:nvPr/>
        </p:nvCxnSpPr>
        <p:spPr>
          <a:xfrm flipH="1" flipV="1">
            <a:off x="3136479" y="2906262"/>
            <a:ext cx="1219497" cy="32538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6AF8D2-703A-7363-3C81-097F01F8146B}"/>
              </a:ext>
            </a:extLst>
          </p:cNvPr>
          <p:cNvCxnSpPr>
            <a:cxnSpLocks/>
          </p:cNvCxnSpPr>
          <p:nvPr/>
        </p:nvCxnSpPr>
        <p:spPr>
          <a:xfrm flipH="1">
            <a:off x="3093753" y="3702160"/>
            <a:ext cx="1262223" cy="1132327"/>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F8F2F7-9775-6F11-01ED-2A46C6257FAB}"/>
              </a:ext>
            </a:extLst>
          </p:cNvPr>
          <p:cNvSpPr txBox="1"/>
          <p:nvPr/>
        </p:nvSpPr>
        <p:spPr>
          <a:xfrm>
            <a:off x="3721432" y="5257033"/>
            <a:ext cx="5216768" cy="400110"/>
          </a:xfrm>
          <a:prstGeom prst="rect">
            <a:avLst/>
          </a:prstGeom>
          <a:solidFill>
            <a:srgbClr val="F8F8F8">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Camera Calibration Process</a:t>
            </a:r>
            <a:endParaRPr lang="th-TH" sz="2000" b="1" dirty="0">
              <a:effectLst>
                <a:glow rad="101600">
                  <a:schemeClr val="bg1">
                    <a:lumMod val="95000"/>
                    <a:alpha val="60000"/>
                  </a:schemeClr>
                </a:glow>
              </a:effectLst>
              <a:latin typeface="Arial" panose="020B0604020202020204" pitchFamily="34" charset="0"/>
            </a:endParaRPr>
          </a:p>
        </p:txBody>
      </p:sp>
      <p:sp>
        <p:nvSpPr>
          <p:cNvPr id="38" name="TextBox 37"/>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Module In TOYOTA’s car</a:t>
            </a:r>
          </a:p>
        </p:txBody>
      </p:sp>
    </p:spTree>
    <p:extLst>
      <p:ext uri="{BB962C8B-B14F-4D97-AF65-F5344CB8AC3E}">
        <p14:creationId xmlns:p14="http://schemas.microsoft.com/office/powerpoint/2010/main" val="1949061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60EADC1-4814-536E-1CC3-2B04C4EFEF04}"/>
              </a:ext>
            </a:extLst>
          </p:cNvPr>
          <p:cNvPicPr>
            <a:picLocks noChangeAspect="1"/>
          </p:cNvPicPr>
          <p:nvPr/>
        </p:nvPicPr>
        <p:blipFill rotWithShape="1">
          <a:blip r:embed="rId6"/>
          <a:srcRect t="3935"/>
          <a:stretch/>
        </p:blipFill>
        <p:spPr>
          <a:xfrm>
            <a:off x="234827" y="2149986"/>
            <a:ext cx="8646680" cy="3322559"/>
          </a:xfrm>
          <a:prstGeom prst="rect">
            <a:avLst/>
          </a:prstGeom>
        </p:spPr>
      </p:pic>
      <p:sp>
        <p:nvSpPr>
          <p:cNvPr id="8" name="TextBox 7">
            <a:extLst>
              <a:ext uri="{FF2B5EF4-FFF2-40B4-BE49-F238E27FC236}">
                <a16:creationId xmlns:a16="http://schemas.microsoft.com/office/drawing/2014/main" id="{27F1503C-D19C-C10D-4BB5-642F5F4D04CC}"/>
              </a:ext>
            </a:extLst>
          </p:cNvPr>
          <p:cNvSpPr txBox="1"/>
          <p:nvPr/>
        </p:nvSpPr>
        <p:spPr>
          <a:xfrm>
            <a:off x="1907704" y="1708384"/>
            <a:ext cx="129234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a:t>
            </a:r>
            <a:r>
              <a:rPr lang="en-TH" sz="1400" b="1" dirty="0">
                <a:latin typeface="Arial" panose="020B0604020202020204" pitchFamily="34" charset="0"/>
                <a:cs typeface="Arial" panose="020B0604020202020204" pitchFamily="34" charset="0"/>
              </a:rPr>
              <a:t>Camera</a:t>
            </a:r>
          </a:p>
        </p:txBody>
      </p:sp>
      <p:sp>
        <p:nvSpPr>
          <p:cNvPr id="9" name="TextBox 8">
            <a:extLst>
              <a:ext uri="{FF2B5EF4-FFF2-40B4-BE49-F238E27FC236}">
                <a16:creationId xmlns:a16="http://schemas.microsoft.com/office/drawing/2014/main" id="{DB6294F4-4AAA-D483-CEE1-97DD59EC94D4}"/>
              </a:ext>
            </a:extLst>
          </p:cNvPr>
          <p:cNvSpPr txBox="1"/>
          <p:nvPr/>
        </p:nvSpPr>
        <p:spPr>
          <a:xfrm>
            <a:off x="5451371" y="1733262"/>
            <a:ext cx="217373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a:t>
            </a:r>
            <a:r>
              <a:rPr lang="en-US" sz="1400" b="1" dirty="0" smtClean="0">
                <a:latin typeface="Arial" panose="020B0604020202020204" pitchFamily="34" charset="0"/>
                <a:cs typeface="Arial" panose="020B0604020202020204" pitchFamily="34" charset="0"/>
              </a:rPr>
              <a:t>Ground Truth</a:t>
            </a:r>
            <a:endParaRPr lang="en-TH" sz="1400" b="1" dirty="0">
              <a:latin typeface="Arial" panose="020B0604020202020204" pitchFamily="34" charset="0"/>
              <a:cs typeface="Arial" panose="020B0604020202020204" pitchFamily="34" charset="0"/>
            </a:endParaRPr>
          </a:p>
        </p:txBody>
      </p:sp>
      <p:sp>
        <p:nvSpPr>
          <p:cNvPr id="10" name="TextBox 9"/>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756473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Flowchart: Process 6">
            <a:extLst>
              <a:ext uri="{FF2B5EF4-FFF2-40B4-BE49-F238E27FC236}">
                <a16:creationId xmlns:a16="http://schemas.microsoft.com/office/drawing/2014/main" id="{D20B2EFB-235A-0066-B9E5-0D943E82660A}"/>
              </a:ext>
            </a:extLst>
          </p:cNvPr>
          <p:cNvSpPr/>
          <p:nvPr/>
        </p:nvSpPr>
        <p:spPr>
          <a:xfrm>
            <a:off x="5409820" y="4009248"/>
            <a:ext cx="3611118" cy="1791138"/>
          </a:xfrm>
          <a:prstGeom prst="flowChartProces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8" name="Flowchart: Document 7">
            <a:extLst>
              <a:ext uri="{FF2B5EF4-FFF2-40B4-BE49-F238E27FC236}">
                <a16:creationId xmlns:a16="http://schemas.microsoft.com/office/drawing/2014/main" id="{BB1AE668-5E71-269D-2B48-472F1CA03025}"/>
              </a:ext>
            </a:extLst>
          </p:cNvPr>
          <p:cNvSpPr/>
          <p:nvPr/>
        </p:nvSpPr>
        <p:spPr>
          <a:xfrm rot="16200000">
            <a:off x="4767483" y="4650925"/>
            <a:ext cx="1786418" cy="503067"/>
          </a:xfrm>
          <a:prstGeom prst="flowChartDocumen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pic>
        <p:nvPicPr>
          <p:cNvPr id="9" name="Picture 8">
            <a:extLst>
              <a:ext uri="{FF2B5EF4-FFF2-40B4-BE49-F238E27FC236}">
                <a16:creationId xmlns:a16="http://schemas.microsoft.com/office/drawing/2014/main" id="{40EF55BB-629E-BAB6-DD74-28F6690574DB}"/>
              </a:ext>
            </a:extLst>
          </p:cNvPr>
          <p:cNvPicPr>
            <a:picLocks noChangeAspect="1"/>
          </p:cNvPicPr>
          <p:nvPr/>
        </p:nvPicPr>
        <p:blipFill>
          <a:blip r:embed="rId6"/>
          <a:stretch>
            <a:fillRect/>
          </a:stretch>
        </p:blipFill>
        <p:spPr>
          <a:xfrm>
            <a:off x="335276" y="3745905"/>
            <a:ext cx="1230186" cy="1231797"/>
          </a:xfrm>
          <a:prstGeom prst="rect">
            <a:avLst/>
          </a:prstGeom>
        </p:spPr>
      </p:pic>
      <p:pic>
        <p:nvPicPr>
          <p:cNvPr id="10" name="Picture 9">
            <a:extLst>
              <a:ext uri="{FF2B5EF4-FFF2-40B4-BE49-F238E27FC236}">
                <a16:creationId xmlns:a16="http://schemas.microsoft.com/office/drawing/2014/main" id="{3CD6FB70-7A98-C1B1-E4F8-7667B86825A2}"/>
              </a:ext>
            </a:extLst>
          </p:cNvPr>
          <p:cNvPicPr>
            <a:picLocks noChangeAspect="1"/>
          </p:cNvPicPr>
          <p:nvPr/>
        </p:nvPicPr>
        <p:blipFill>
          <a:blip r:embed="rId7"/>
          <a:stretch>
            <a:fillRect/>
          </a:stretch>
        </p:blipFill>
        <p:spPr>
          <a:xfrm>
            <a:off x="177581" y="2278515"/>
            <a:ext cx="1544253" cy="846663"/>
          </a:xfrm>
          <a:prstGeom prst="rect">
            <a:avLst/>
          </a:prstGeom>
        </p:spPr>
      </p:pic>
      <p:pic>
        <p:nvPicPr>
          <p:cNvPr id="11" name="Picture 10">
            <a:extLst>
              <a:ext uri="{FF2B5EF4-FFF2-40B4-BE49-F238E27FC236}">
                <a16:creationId xmlns:a16="http://schemas.microsoft.com/office/drawing/2014/main" id="{1C3078A5-6F19-4F0A-6BF8-54E2C22E41DB}"/>
              </a:ext>
            </a:extLst>
          </p:cNvPr>
          <p:cNvPicPr>
            <a:picLocks noChangeAspect="1"/>
          </p:cNvPicPr>
          <p:nvPr/>
        </p:nvPicPr>
        <p:blipFill>
          <a:blip r:embed="rId8"/>
          <a:stretch>
            <a:fillRect/>
          </a:stretch>
        </p:blipFill>
        <p:spPr>
          <a:xfrm>
            <a:off x="3152115" y="2278515"/>
            <a:ext cx="1044776" cy="782164"/>
          </a:xfrm>
          <a:prstGeom prst="rect">
            <a:avLst/>
          </a:prstGeom>
        </p:spPr>
      </p:pic>
      <p:pic>
        <p:nvPicPr>
          <p:cNvPr id="12" name="Picture 11">
            <a:extLst>
              <a:ext uri="{FF2B5EF4-FFF2-40B4-BE49-F238E27FC236}">
                <a16:creationId xmlns:a16="http://schemas.microsoft.com/office/drawing/2014/main" id="{025957D1-593F-3F5E-D3B5-39405A8FFC5D}"/>
              </a:ext>
            </a:extLst>
          </p:cNvPr>
          <p:cNvPicPr>
            <a:picLocks noChangeAspect="1"/>
          </p:cNvPicPr>
          <p:nvPr/>
        </p:nvPicPr>
        <p:blipFill>
          <a:blip r:embed="rId8"/>
          <a:stretch>
            <a:fillRect/>
          </a:stretch>
        </p:blipFill>
        <p:spPr>
          <a:xfrm>
            <a:off x="3152115" y="3970722"/>
            <a:ext cx="1044776" cy="782164"/>
          </a:xfrm>
          <a:prstGeom prst="rect">
            <a:avLst/>
          </a:prstGeom>
        </p:spPr>
      </p:pic>
      <p:pic>
        <p:nvPicPr>
          <p:cNvPr id="13" name="Picture 12">
            <a:extLst>
              <a:ext uri="{FF2B5EF4-FFF2-40B4-BE49-F238E27FC236}">
                <a16:creationId xmlns:a16="http://schemas.microsoft.com/office/drawing/2014/main" id="{3F905F73-3D4C-49D3-F9F3-7CDAD84014B8}"/>
              </a:ext>
            </a:extLst>
          </p:cNvPr>
          <p:cNvPicPr>
            <a:picLocks noChangeAspect="1"/>
          </p:cNvPicPr>
          <p:nvPr/>
        </p:nvPicPr>
        <p:blipFill>
          <a:blip r:embed="rId9"/>
          <a:stretch>
            <a:fillRect/>
          </a:stretch>
        </p:blipFill>
        <p:spPr>
          <a:xfrm>
            <a:off x="3152115" y="5147678"/>
            <a:ext cx="1045438" cy="782164"/>
          </a:xfrm>
          <a:prstGeom prst="rect">
            <a:avLst/>
          </a:prstGeom>
        </p:spPr>
      </p:pic>
      <p:pic>
        <p:nvPicPr>
          <p:cNvPr id="14" name="Picture 13">
            <a:extLst>
              <a:ext uri="{FF2B5EF4-FFF2-40B4-BE49-F238E27FC236}">
                <a16:creationId xmlns:a16="http://schemas.microsoft.com/office/drawing/2014/main" id="{8DFECF0A-6E87-4299-8A03-425EE7407B65}"/>
              </a:ext>
            </a:extLst>
          </p:cNvPr>
          <p:cNvPicPr>
            <a:picLocks noChangeAspect="1"/>
          </p:cNvPicPr>
          <p:nvPr/>
        </p:nvPicPr>
        <p:blipFill>
          <a:blip r:embed="rId9"/>
          <a:stretch>
            <a:fillRect/>
          </a:stretch>
        </p:blipFill>
        <p:spPr>
          <a:xfrm>
            <a:off x="7076800" y="2278515"/>
            <a:ext cx="1045438" cy="782164"/>
          </a:xfrm>
          <a:prstGeom prst="rect">
            <a:avLst/>
          </a:prstGeom>
        </p:spPr>
      </p:pic>
      <p:pic>
        <p:nvPicPr>
          <p:cNvPr id="15" name="Picture 14">
            <a:extLst>
              <a:ext uri="{FF2B5EF4-FFF2-40B4-BE49-F238E27FC236}">
                <a16:creationId xmlns:a16="http://schemas.microsoft.com/office/drawing/2014/main" id="{D899DF73-623E-E8C3-A203-096618A0036F}"/>
              </a:ext>
            </a:extLst>
          </p:cNvPr>
          <p:cNvPicPr>
            <a:picLocks noChangeAspect="1"/>
          </p:cNvPicPr>
          <p:nvPr/>
        </p:nvPicPr>
        <p:blipFill>
          <a:blip r:embed="rId10"/>
          <a:stretch>
            <a:fillRect/>
          </a:stretch>
        </p:blipFill>
        <p:spPr>
          <a:xfrm>
            <a:off x="4929054" y="2278515"/>
            <a:ext cx="1415581" cy="782164"/>
          </a:xfrm>
          <a:prstGeom prst="rect">
            <a:avLst/>
          </a:prstGeom>
        </p:spPr>
      </p:pic>
      <p:cxnSp>
        <p:nvCxnSpPr>
          <p:cNvPr id="16" name="Connector: Elbow 11">
            <a:extLst>
              <a:ext uri="{FF2B5EF4-FFF2-40B4-BE49-F238E27FC236}">
                <a16:creationId xmlns:a16="http://schemas.microsoft.com/office/drawing/2014/main" id="{87023D42-BF57-53DA-E137-FF5E2C441F06}"/>
              </a:ext>
            </a:extLst>
          </p:cNvPr>
          <p:cNvCxnSpPr>
            <a:stCxn id="9" idx="3"/>
            <a:endCxn id="13" idx="1"/>
          </p:cNvCxnSpPr>
          <p:nvPr/>
        </p:nvCxnSpPr>
        <p:spPr>
          <a:xfrm>
            <a:off x="1565463" y="4361804"/>
            <a:ext cx="1586652" cy="1176956"/>
          </a:xfrm>
          <a:prstGeom prst="bentConnector3">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7DB6C3-380D-4CAE-863E-E46A7021EFFA}"/>
              </a:ext>
            </a:extLst>
          </p:cNvPr>
          <p:cNvCxnSpPr>
            <a:endCxn id="12" idx="1"/>
          </p:cNvCxnSpPr>
          <p:nvPr/>
        </p:nvCxnSpPr>
        <p:spPr>
          <a:xfrm>
            <a:off x="2358788" y="4361804"/>
            <a:ext cx="79332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E858A6-45EF-2355-BB36-6685613F8BC8}"/>
              </a:ext>
            </a:extLst>
          </p:cNvPr>
          <p:cNvCxnSpPr>
            <a:cxnSpLocks/>
          </p:cNvCxnSpPr>
          <p:nvPr/>
        </p:nvCxnSpPr>
        <p:spPr>
          <a:xfrm>
            <a:off x="1826683" y="2686200"/>
            <a:ext cx="124170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5CE59D-CBA8-01DE-2D70-87A7A044D138}"/>
              </a:ext>
            </a:extLst>
          </p:cNvPr>
          <p:cNvCxnSpPr>
            <a:cxnSpLocks/>
          </p:cNvCxnSpPr>
          <p:nvPr/>
        </p:nvCxnSpPr>
        <p:spPr>
          <a:xfrm>
            <a:off x="4255052" y="2701846"/>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AFAA27-482E-0E7D-A271-6D509495BF89}"/>
              </a:ext>
            </a:extLst>
          </p:cNvPr>
          <p:cNvCxnSpPr>
            <a:cxnSpLocks/>
          </p:cNvCxnSpPr>
          <p:nvPr/>
        </p:nvCxnSpPr>
        <p:spPr>
          <a:xfrm>
            <a:off x="6344636" y="2686200"/>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AE336C-E0A0-0149-1503-657DFC296090}"/>
              </a:ext>
            </a:extLst>
          </p:cNvPr>
          <p:cNvSpPr txBox="1"/>
          <p:nvPr/>
        </p:nvSpPr>
        <p:spPr>
          <a:xfrm>
            <a:off x="3059832" y="1902503"/>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EF13F6-F529-29E1-5050-DE9AD84C0AB4}"/>
              </a:ext>
            </a:extLst>
          </p:cNvPr>
          <p:cNvSpPr txBox="1"/>
          <p:nvPr/>
        </p:nvSpPr>
        <p:spPr>
          <a:xfrm>
            <a:off x="3132691" y="3659288"/>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4EC1192-F75B-B15C-BDB6-3730A7B230EB}"/>
              </a:ext>
            </a:extLst>
          </p:cNvPr>
          <p:cNvSpPr txBox="1"/>
          <p:nvPr/>
        </p:nvSpPr>
        <p:spPr>
          <a:xfrm>
            <a:off x="2483768" y="4865591"/>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927A42-CB51-20CD-24B6-F64AB4989EFB}"/>
              </a:ext>
            </a:extLst>
          </p:cNvPr>
          <p:cNvSpPr txBox="1"/>
          <p:nvPr/>
        </p:nvSpPr>
        <p:spPr>
          <a:xfrm>
            <a:off x="6300192" y="1896887"/>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795186F-2BEC-CC77-710B-156020BA79CF}"/>
              </a:ext>
            </a:extLst>
          </p:cNvPr>
          <p:cNvSpPr txBox="1"/>
          <p:nvPr/>
        </p:nvSpPr>
        <p:spPr>
          <a:xfrm>
            <a:off x="3006878" y="5929535"/>
            <a:ext cx="13273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Ground Truth</a:t>
            </a:r>
            <a:endParaRPr lang="en-TH" sz="14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282224E-E317-1707-6503-7415F83CD415}"/>
              </a:ext>
            </a:extLst>
          </p:cNvPr>
          <p:cNvSpPr txBox="1"/>
          <p:nvPr/>
        </p:nvSpPr>
        <p:spPr>
          <a:xfrm>
            <a:off x="7097121" y="3056051"/>
            <a:ext cx="105990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Prediction</a:t>
            </a:r>
            <a:endParaRPr lang="en-TH" sz="1400" b="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84DA1D2B-F128-52D2-B5BC-8F52AD5E4E49}"/>
              </a:ext>
            </a:extLst>
          </p:cNvPr>
          <p:cNvPicPr>
            <a:picLocks noChangeAspect="1"/>
          </p:cNvPicPr>
          <p:nvPr/>
        </p:nvPicPr>
        <p:blipFill>
          <a:blip r:embed="rId11"/>
          <a:stretch>
            <a:fillRect/>
          </a:stretch>
        </p:blipFill>
        <p:spPr>
          <a:xfrm>
            <a:off x="6146288" y="4466787"/>
            <a:ext cx="382724" cy="384790"/>
          </a:xfrm>
          <a:prstGeom prst="rect">
            <a:avLst/>
          </a:prstGeom>
        </p:spPr>
      </p:pic>
      <p:pic>
        <p:nvPicPr>
          <p:cNvPr id="29" name="Picture 28">
            <a:extLst>
              <a:ext uri="{FF2B5EF4-FFF2-40B4-BE49-F238E27FC236}">
                <a16:creationId xmlns:a16="http://schemas.microsoft.com/office/drawing/2014/main" id="{B612DBFE-0ED0-5B68-07DE-F1F903CDFECF}"/>
              </a:ext>
            </a:extLst>
          </p:cNvPr>
          <p:cNvPicPr>
            <a:picLocks noChangeAspect="1"/>
          </p:cNvPicPr>
          <p:nvPr/>
        </p:nvPicPr>
        <p:blipFill>
          <a:blip r:embed="rId12"/>
          <a:stretch>
            <a:fillRect/>
          </a:stretch>
        </p:blipFill>
        <p:spPr>
          <a:xfrm>
            <a:off x="6146288" y="5102903"/>
            <a:ext cx="384287" cy="384790"/>
          </a:xfrm>
          <a:prstGeom prst="rect">
            <a:avLst/>
          </a:prstGeom>
        </p:spPr>
      </p:pic>
      <p:sp>
        <p:nvSpPr>
          <p:cNvPr id="30" name="TextBox 29">
            <a:extLst>
              <a:ext uri="{FF2B5EF4-FFF2-40B4-BE49-F238E27FC236}">
                <a16:creationId xmlns:a16="http://schemas.microsoft.com/office/drawing/2014/main" id="{20E392D2-431D-7C7E-EEEA-593318FA81F1}"/>
              </a:ext>
            </a:extLst>
          </p:cNvPr>
          <p:cNvSpPr txBox="1"/>
          <p:nvPr/>
        </p:nvSpPr>
        <p:spPr>
          <a:xfrm>
            <a:off x="6867094" y="4332006"/>
            <a:ext cx="2153843" cy="523220"/>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Improved computational speed</a:t>
            </a:r>
            <a:endParaRPr lang="en-TH" sz="1400" b="1" dirty="0">
              <a:solidFill>
                <a:srgbClr val="00B05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43E247BB-EC3C-37AA-C02D-CCCE343FBD86}"/>
              </a:ext>
            </a:extLst>
          </p:cNvPr>
          <p:cNvSpPr txBox="1"/>
          <p:nvPr/>
        </p:nvSpPr>
        <p:spPr>
          <a:xfrm>
            <a:off x="6867094" y="5144306"/>
            <a:ext cx="2153843" cy="523220"/>
          </a:xfrm>
          <a:prstGeom prst="rect">
            <a:avLst/>
          </a:prstGeom>
          <a:noFill/>
        </p:spPr>
        <p:txBody>
          <a:bodyPr wrap="square" rtlCol="0">
            <a:spAutoFit/>
          </a:bodyPr>
          <a:lstStyle/>
          <a:p>
            <a:r>
              <a:rPr lang="en-US" sz="1400" b="1" dirty="0">
                <a:solidFill>
                  <a:schemeClr val="accent6">
                    <a:lumMod val="75000"/>
                  </a:schemeClr>
                </a:solidFill>
                <a:latin typeface="Arial" panose="020B0604020202020204" pitchFamily="34" charset="0"/>
                <a:cs typeface="Arial" panose="020B0604020202020204" pitchFamily="34" charset="0"/>
              </a:rPr>
              <a:t>Reduced complexity / cost </a:t>
            </a:r>
            <a:endParaRPr lang="en-TH" sz="1400" b="1" dirty="0">
              <a:solidFill>
                <a:schemeClr val="accent6">
                  <a:lumMod val="7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4005032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8">
            <a:extLst>
              <a:ext uri="{FF2B5EF4-FFF2-40B4-BE49-F238E27FC236}">
                <a16:creationId xmlns:a16="http://schemas.microsoft.com/office/drawing/2014/main" id="{AAE3D38E-09D6-704F-D690-CAA783136C43}"/>
              </a:ext>
            </a:extLst>
          </p:cNvPr>
          <p:cNvSpPr>
            <a:spLocks noChangeArrowheads="1"/>
          </p:cNvSpPr>
          <p:nvPr/>
        </p:nvSpPr>
        <p:spPr bwMode="auto">
          <a:xfrm>
            <a:off x="286709" y="1945588"/>
            <a:ext cx="5247670" cy="11421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initial camera translation</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camera_init_trans = carla.Transform(carla.Location(</a:t>
            </a:r>
            <a:r>
              <a:rPr kumimoji="0" lang="th-TH" altLang="th-TH" sz="1100" b="0" i="0" u="none" strike="noStrike" cap="none" normalizeH="0" baseline="0" dirty="0">
                <a:ln>
                  <a:noFill/>
                </a:ln>
                <a:solidFill>
                  <a:srgbClr val="AA4926"/>
                </a:solidFill>
                <a:effectLst/>
                <a:latin typeface="JetBrains Mono"/>
              </a:rPr>
              <a:t>z</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6897BB"/>
                </a:solidFill>
                <a:effectLst/>
                <a:latin typeface="JetBrains Mono"/>
              </a:rPr>
              <a:t>2</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Add one of each type of camera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camera_bp = bp_lib.find(</a:t>
            </a:r>
            <a:r>
              <a:rPr kumimoji="0" lang="th-TH" altLang="th-TH" sz="1100" b="0" i="0" u="none" strike="noStrike" cap="none" normalizeH="0" baseline="0" dirty="0">
                <a:ln>
                  <a:noFill/>
                </a:ln>
                <a:solidFill>
                  <a:srgbClr val="6A8759"/>
                </a:solidFill>
                <a:effectLst/>
                <a:latin typeface="JetBrains Mono"/>
              </a:rPr>
              <a:t>'sensor.camera.rgb'</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 = world.spawn_actor(camera_bp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camera_init_trans</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95EB461F-EE55-8D9D-989B-7FD0F60DC495}"/>
              </a:ext>
            </a:extLst>
          </p:cNvPr>
          <p:cNvSpPr>
            <a:spLocks noChangeArrowheads="1"/>
          </p:cNvSpPr>
          <p:nvPr/>
        </p:nvSpPr>
        <p:spPr bwMode="auto">
          <a:xfrm>
            <a:off x="286709" y="3510794"/>
            <a:ext cx="5247670" cy="16657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Define respective callbacks</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a:ln>
                  <a:noFill/>
                </a:ln>
                <a:solidFill>
                  <a:srgbClr val="FFC66D"/>
                </a:solidFill>
                <a:effectLst/>
                <a:latin typeface="JetBrains Mono"/>
              </a:rPr>
              <a:t>rgb_callback</a:t>
            </a:r>
            <a:r>
              <a:rPr kumimoji="0" lang="th-TH" altLang="th-TH" sz="1100" b="0" i="0" u="none" strike="noStrike" cap="none" normalizeH="0" baseline="0" dirty="0">
                <a:ln>
                  <a:noFill/>
                </a:ln>
                <a:solidFill>
                  <a:srgbClr val="A9B7C6"/>
                </a:solidFill>
                <a:effectLst/>
                <a:latin typeface="JetBrains Mono"/>
              </a:rPr>
              <a:t>(image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 np.reshape(np.copy(image.raw_data)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(image.height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image.width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Initialise parameters and data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image_w = camera_bp.get_attribute(</a:t>
            </a:r>
            <a:r>
              <a:rPr kumimoji="0" lang="th-TH" altLang="th-TH" sz="1100" b="0" i="0" u="none" strike="noStrike" cap="none" normalizeH="0" baseline="0" dirty="0">
                <a:ln>
                  <a:noFill/>
                </a:ln>
                <a:solidFill>
                  <a:srgbClr val="6A8759"/>
                </a:solidFill>
                <a:effectLst/>
                <a:latin typeface="JetBrains Mono"/>
              </a:rPr>
              <a:t>"image_size_x"</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image_h = camera_bp.get_attribute(</a:t>
            </a:r>
            <a:r>
              <a:rPr kumimoji="0" lang="th-TH" altLang="th-TH" sz="1100" b="0" i="0" u="none" strike="noStrike" cap="none" normalizeH="0" baseline="0" dirty="0">
                <a:ln>
                  <a:noFill/>
                </a:ln>
                <a:solidFill>
                  <a:srgbClr val="6A8759"/>
                </a:solidFill>
                <a:effectLst/>
                <a:latin typeface="JetBrains Mono"/>
              </a:rPr>
              <a:t>"image_size_y"</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np.zeros((image_h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image_w</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4489FB90-2256-2036-A6FA-15DFF74A982A}"/>
              </a:ext>
            </a:extLst>
          </p:cNvPr>
          <p:cNvSpPr>
            <a:spLocks noChangeArrowheads="1"/>
          </p:cNvSpPr>
          <p:nvPr/>
        </p:nvSpPr>
        <p:spPr bwMode="auto">
          <a:xfrm>
            <a:off x="286708" y="5599507"/>
            <a:ext cx="5247670" cy="4441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sensors recording</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image: rgb_callback(image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748DB1E-A0A9-8DB5-EE51-A391D7C90101}"/>
              </a:ext>
            </a:extLst>
          </p:cNvPr>
          <p:cNvPicPr>
            <a:picLocks noChangeAspect="1"/>
          </p:cNvPicPr>
          <p:nvPr/>
        </p:nvPicPr>
        <p:blipFill rotWithShape="1">
          <a:blip r:embed="rId6"/>
          <a:srcRect l="28281" t="35404" r="39297" b="37567"/>
          <a:stretch/>
        </p:blipFill>
        <p:spPr>
          <a:xfrm>
            <a:off x="5688037" y="3661460"/>
            <a:ext cx="3250163" cy="1964475"/>
          </a:xfrm>
          <a:prstGeom prst="rect">
            <a:avLst/>
          </a:prstGeom>
        </p:spPr>
      </p:pic>
      <p:pic>
        <p:nvPicPr>
          <p:cNvPr id="11" name="Picture 10">
            <a:extLst>
              <a:ext uri="{FF2B5EF4-FFF2-40B4-BE49-F238E27FC236}">
                <a16:creationId xmlns:a16="http://schemas.microsoft.com/office/drawing/2014/main" id="{155A28E2-ED47-1083-D21A-9A90A2B5C246}"/>
              </a:ext>
            </a:extLst>
          </p:cNvPr>
          <p:cNvPicPr>
            <a:picLocks noChangeAspect="1"/>
          </p:cNvPicPr>
          <p:nvPr/>
        </p:nvPicPr>
        <p:blipFill>
          <a:blip r:embed="rId7"/>
          <a:stretch>
            <a:fillRect/>
          </a:stretch>
        </p:blipFill>
        <p:spPr>
          <a:xfrm>
            <a:off x="5688037" y="1911466"/>
            <a:ext cx="3250163" cy="1719527"/>
          </a:xfrm>
          <a:prstGeom prst="rect">
            <a:avLst/>
          </a:prstGeom>
        </p:spPr>
      </p:pic>
      <p:sp>
        <p:nvSpPr>
          <p:cNvPr id="12" name="TextBox 11">
            <a:extLst>
              <a:ext uri="{FF2B5EF4-FFF2-40B4-BE49-F238E27FC236}">
                <a16:creationId xmlns:a16="http://schemas.microsoft.com/office/drawing/2014/main" id="{C2B86DEF-12C5-E2A9-D73E-0BC576449DDF}"/>
              </a:ext>
            </a:extLst>
          </p:cNvPr>
          <p:cNvSpPr txBox="1"/>
          <p:nvPr/>
        </p:nvSpPr>
        <p:spPr>
          <a:xfrm>
            <a:off x="286709" y="1595052"/>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D7A64DE-D0FD-E27C-7062-2D6B31458E2C}"/>
              </a:ext>
            </a:extLst>
          </p:cNvPr>
          <p:cNvSpPr txBox="1"/>
          <p:nvPr/>
        </p:nvSpPr>
        <p:spPr>
          <a:xfrm>
            <a:off x="228676" y="321267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4B9D2D-E293-455C-A0DD-A9EEC45A233E}"/>
              </a:ext>
            </a:extLst>
          </p:cNvPr>
          <p:cNvSpPr txBox="1"/>
          <p:nvPr/>
        </p:nvSpPr>
        <p:spPr>
          <a:xfrm>
            <a:off x="228676" y="529815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6" name="TextBox 15"/>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a:t>
            </a:r>
            <a:r>
              <a:rPr lang="en-US" sz="1400" dirty="0" smtClean="0">
                <a:latin typeface="Arial" panose="020B0604020202020204" pitchFamily="34" charset="0"/>
                <a:cs typeface="Arial" panose="020B0604020202020204" pitchFamily="34" charset="0"/>
              </a:rPr>
              <a:t>Camera Coding Example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0602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2" descr="CARLA 0.9.10 release - CARLA Simulator">
            <a:extLst>
              <a:ext uri="{FF2B5EF4-FFF2-40B4-BE49-F238E27FC236}">
                <a16:creationId xmlns:a16="http://schemas.microsoft.com/office/drawing/2014/main" id="{A7D93119-7D21-969F-4744-67115E3A1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44" y="2122408"/>
            <a:ext cx="5313537" cy="322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7F556-C2F9-2BD5-9ABB-38F5D49B102C}"/>
              </a:ext>
            </a:extLst>
          </p:cNvPr>
          <p:cNvSpPr txBox="1"/>
          <p:nvPr/>
        </p:nvSpPr>
        <p:spPr>
          <a:xfrm>
            <a:off x="212835" y="1332077"/>
            <a:ext cx="8725366"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(Light Detection and Ranging) is used the laser beam to measure the distance between sensor and an object.</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59AC33D4-66F9-ECF1-AA8E-B0FBE9EA7591}"/>
              </a:ext>
            </a:extLst>
          </p:cNvPr>
          <p:cNvPicPr>
            <a:picLocks noChangeAspect="1"/>
          </p:cNvPicPr>
          <p:nvPr/>
        </p:nvPicPr>
        <p:blipFill rotWithShape="1">
          <a:blip r:embed="rId7"/>
          <a:srcRect l="26094" t="29574" r="26830" b="29805"/>
          <a:stretch/>
        </p:blipFill>
        <p:spPr>
          <a:xfrm>
            <a:off x="6222411" y="2241491"/>
            <a:ext cx="2163526" cy="1516847"/>
          </a:xfrm>
          <a:prstGeom prst="rect">
            <a:avLst/>
          </a:prstGeom>
        </p:spPr>
      </p:pic>
      <p:pic>
        <p:nvPicPr>
          <p:cNvPr id="10" name="Picture 9">
            <a:extLst>
              <a:ext uri="{FF2B5EF4-FFF2-40B4-BE49-F238E27FC236}">
                <a16:creationId xmlns:a16="http://schemas.microsoft.com/office/drawing/2014/main" id="{2741E268-D9BE-ECC4-788E-6B92D354311D}"/>
              </a:ext>
            </a:extLst>
          </p:cNvPr>
          <p:cNvPicPr>
            <a:picLocks noChangeAspect="1"/>
          </p:cNvPicPr>
          <p:nvPr/>
        </p:nvPicPr>
        <p:blipFill rotWithShape="1">
          <a:blip r:embed="rId8"/>
          <a:srcRect l="17285" r="28906" b="62973"/>
          <a:stretch/>
        </p:blipFill>
        <p:spPr>
          <a:xfrm>
            <a:off x="5822521" y="4005064"/>
            <a:ext cx="2963306" cy="1197309"/>
          </a:xfrm>
          <a:prstGeom prst="rect">
            <a:avLst/>
          </a:prstGeom>
        </p:spPr>
      </p:pic>
    </p:spTree>
    <p:extLst>
      <p:ext uri="{BB962C8B-B14F-4D97-AF65-F5344CB8AC3E}">
        <p14:creationId xmlns:p14="http://schemas.microsoft.com/office/powerpoint/2010/main" val="3970771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1">
            <a:extLst>
              <a:ext uri="{FF2B5EF4-FFF2-40B4-BE49-F238E27FC236}">
                <a16:creationId xmlns:a16="http://schemas.microsoft.com/office/drawing/2014/main" id="{D69F313A-D719-999B-AD4E-153F71B22878}"/>
              </a:ext>
            </a:extLst>
          </p:cNvPr>
          <p:cNvSpPr>
            <a:spLocks noChangeArrowheads="1"/>
          </p:cNvSpPr>
          <p:nvPr/>
        </p:nvSpPr>
        <p:spPr bwMode="auto">
          <a:xfrm>
            <a:off x="268994" y="4835925"/>
            <a:ext cx="4963099" cy="18508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LIDAR,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lidar_bp = bp_lib.find(</a:t>
            </a:r>
            <a:r>
              <a:rPr kumimoji="0" lang="th-TH" altLang="th-TH" sz="1000" b="0" i="0" u="none" strike="noStrike" cap="none" normalizeH="0" baseline="0">
                <a:ln>
                  <a:noFill/>
                </a:ln>
                <a:solidFill>
                  <a:srgbClr val="6A8759"/>
                </a:solidFill>
                <a:effectLst/>
                <a:latin typeface="JetBrains Mono"/>
              </a:rPr>
              <a:t>'sensor.lidar.ray_cast'</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'range'</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'noise_stddev'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'0.1'</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'upper_fov'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'lower_fov'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'channels'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'64.0'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'rotation_frequency'</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'500000'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 = world.spawn_actor(lidar_bp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lidar_init_trans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263FD5AE-25CF-542F-AC05-C92DE7AE1EE4}"/>
              </a:ext>
            </a:extLst>
          </p:cNvPr>
          <p:cNvSpPr>
            <a:spLocks noChangeArrowheads="1"/>
          </p:cNvSpPr>
          <p:nvPr/>
        </p:nvSpPr>
        <p:spPr bwMode="auto">
          <a:xfrm>
            <a:off x="268994" y="1543185"/>
            <a:ext cx="4963099" cy="30259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lidar_callback</a:t>
            </a:r>
            <a:r>
              <a:rPr kumimoji="0" lang="th-TH" altLang="th-TH" sz="1000" b="0" i="0" u="none" strike="noStrike" cap="none" normalizeH="0" baseline="0" dirty="0">
                <a:ln>
                  <a:noFill/>
                </a:ln>
                <a:solidFill>
                  <a:srgbClr val="A9B7C6"/>
                </a:solidFill>
                <a:effectLst/>
                <a:latin typeface="JetBrains Mono"/>
              </a:rPr>
              <a:t>(point_cloud</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1" u="none" strike="noStrike" cap="none" normalizeH="0" baseline="0" dirty="0">
                <a:ln>
                  <a:noFill/>
                </a:ln>
                <a:solidFill>
                  <a:srgbClr val="629755"/>
                </a:solidFill>
                <a:effectLst/>
                <a:latin typeface="JetBrains Mono"/>
              </a:rPr>
              <a:t>"""Prepares a point cloud with intensity</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colors ready to be consumed by Open3D"""</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data = np.copy(np.frombuffer(point_cloud.raw_data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A4926"/>
                </a:solidFill>
                <a:effectLst/>
                <a:latin typeface="JetBrains Mono"/>
              </a:rPr>
              <a:t>dtype</a:t>
            </a:r>
            <a:r>
              <a:rPr kumimoji="0" lang="th-TH" altLang="th-TH" sz="1000" b="0" i="0" u="none" strike="noStrike" cap="none" normalizeH="0" baseline="0" dirty="0">
                <a:ln>
                  <a:noFill/>
                </a:ln>
                <a:solidFill>
                  <a:srgbClr val="A9B7C6"/>
                </a:solidFill>
                <a:effectLst/>
                <a:latin typeface="JetBrains Mono"/>
              </a:rPr>
              <a:t>=np.dtype(</a:t>
            </a:r>
            <a:r>
              <a:rPr kumimoji="0" lang="th-TH" altLang="th-TH" sz="1000" b="0" i="0" u="none" strike="noStrike" cap="none" normalizeH="0" baseline="0" dirty="0">
                <a:ln>
                  <a:noFill/>
                </a:ln>
                <a:solidFill>
                  <a:srgbClr val="6A8759"/>
                </a:solidFill>
                <a:effectLst/>
                <a:latin typeface="JetBrains Mono"/>
              </a:rPr>
              <a:t>'f4'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data = np.reshape(data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8888C6"/>
                </a:solidFill>
                <a:effectLst/>
                <a:latin typeface="JetBrains Mono"/>
              </a:rPr>
              <a:t>int</a:t>
            </a:r>
            <a:r>
              <a:rPr kumimoji="0" lang="th-TH" altLang="th-TH" sz="1000" b="0" i="0" u="none" strike="noStrike" cap="none" normalizeH="0" baseline="0" dirty="0">
                <a:ln>
                  <a:noFill/>
                </a:ln>
                <a:solidFill>
                  <a:srgbClr val="A9B7C6"/>
                </a:solidFill>
                <a:effectLst/>
                <a:latin typeface="JetBrains Mono"/>
              </a:rPr>
              <a:t>(data.shape[</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 /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808080"/>
                </a:solidFill>
                <a:effectLst/>
                <a:latin typeface="JetBrains Mono"/>
              </a:rPr>
              <a:t># Isolate the intensity and compute a color for it</a:t>
            </a:r>
            <a:br>
              <a:rPr kumimoji="0" lang="th-TH" altLang="th-TH" sz="1000" b="0" i="0" u="none" strike="noStrike" cap="none" normalizeH="0" baseline="0" dirty="0">
                <a:ln>
                  <a:noFill/>
                </a:ln>
                <a:solidFill>
                  <a:srgbClr val="808080"/>
                </a:solidFill>
                <a:effectLst/>
                <a:latin typeface="JetBrains Mono"/>
              </a:rPr>
            </a:br>
            <a:r>
              <a:rPr kumimoji="0" lang="th-TH" altLang="th-TH" sz="1000" b="0" i="0" u="none" strike="noStrike" cap="none" normalizeH="0" baseline="0" dirty="0">
                <a:ln>
                  <a:noFill/>
                </a:ln>
                <a:solidFill>
                  <a:srgbClr val="808080"/>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intensity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B290126-B381-87A2-C20F-4C230A0D98A3}"/>
              </a:ext>
            </a:extLst>
          </p:cNvPr>
          <p:cNvPicPr>
            <a:picLocks noChangeAspect="1"/>
          </p:cNvPicPr>
          <p:nvPr/>
        </p:nvPicPr>
        <p:blipFill rotWithShape="1">
          <a:blip r:embed="rId6"/>
          <a:srcRect l="19569" t="16946" r="23492" b="25463"/>
          <a:stretch/>
        </p:blipFill>
        <p:spPr>
          <a:xfrm>
            <a:off x="5482692" y="1566298"/>
            <a:ext cx="3213062" cy="2502648"/>
          </a:xfrm>
          <a:prstGeom prst="rect">
            <a:avLst/>
          </a:prstGeom>
        </p:spPr>
      </p:pic>
      <p:sp>
        <p:nvSpPr>
          <p:cNvPr id="10" name="TextBox 9">
            <a:extLst>
              <a:ext uri="{FF2B5EF4-FFF2-40B4-BE49-F238E27FC236}">
                <a16:creationId xmlns:a16="http://schemas.microsoft.com/office/drawing/2014/main" id="{84FD3E0E-3F86-D339-44E8-211147C871A5}"/>
              </a:ext>
            </a:extLst>
          </p:cNvPr>
          <p:cNvSpPr txBox="1"/>
          <p:nvPr/>
        </p:nvSpPr>
        <p:spPr>
          <a:xfrm>
            <a:off x="268994" y="124111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76A885E-BF8F-751F-361B-926A15701490}"/>
              </a:ext>
            </a:extLst>
          </p:cNvPr>
          <p:cNvSpPr txBox="1"/>
          <p:nvPr/>
        </p:nvSpPr>
        <p:spPr>
          <a:xfrm>
            <a:off x="212834" y="4536214"/>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4" name="TextBox 13"/>
          <p:cNvSpPr txBox="1"/>
          <p:nvPr/>
        </p:nvSpPr>
        <p:spPr>
          <a:xfrm>
            <a:off x="276275" y="884873"/>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a:t>
            </a:r>
            <a:r>
              <a:rPr lang="en-US" sz="1400" dirty="0" smtClean="0">
                <a:latin typeface="Arial" panose="020B0604020202020204" pitchFamily="34" charset="0"/>
                <a:cs typeface="Arial" panose="020B0604020202020204" pitchFamily="34" charset="0"/>
              </a:rPr>
              <a:t>LIDAR Coding Example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437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descr="トヨタが採用、デンソーがミリ波レーダーを6割小型化 | 日経クロステック（xTECH）">
            <a:extLst>
              <a:ext uri="{FF2B5EF4-FFF2-40B4-BE49-F238E27FC236}">
                <a16:creationId xmlns:a16="http://schemas.microsoft.com/office/drawing/2014/main" id="{87EB4FB6-885C-DC33-F790-9D350881D00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13" r="17036"/>
          <a:stretch/>
        </p:blipFill>
        <p:spPr bwMode="auto">
          <a:xfrm>
            <a:off x="365207" y="2118620"/>
            <a:ext cx="2703085" cy="2043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671DB4-46AB-0303-D309-AF49BE42D245}"/>
              </a:ext>
            </a:extLst>
          </p:cNvPr>
          <p:cNvSpPr txBox="1"/>
          <p:nvPr/>
        </p:nvSpPr>
        <p:spPr>
          <a:xfrm>
            <a:off x="365207" y="4233885"/>
            <a:ext cx="2703085"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Phased-Array Radar</a:t>
            </a:r>
            <a:endParaRPr lang="th-TH" sz="2000" b="1" dirty="0">
              <a:effectLst>
                <a:glow rad="101600">
                  <a:schemeClr val="bg1">
                    <a:lumMod val="95000"/>
                    <a:alpha val="60000"/>
                  </a:schemeClr>
                </a:glow>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B22ECDA1-056D-FF9F-F4A4-F0E9B4731EFF}"/>
              </a:ext>
            </a:extLst>
          </p:cNvPr>
          <p:cNvGraphicFramePr>
            <a:graphicFrameLocks noGrp="1"/>
          </p:cNvGraphicFramePr>
          <p:nvPr>
            <p:extLst>
              <p:ext uri="{D42A27DB-BD31-4B8C-83A1-F6EECF244321}">
                <p14:modId xmlns:p14="http://schemas.microsoft.com/office/powerpoint/2010/main" val="2993278815"/>
              </p:ext>
            </p:extLst>
          </p:nvPr>
        </p:nvGraphicFramePr>
        <p:xfrm>
          <a:off x="3104464" y="3997504"/>
          <a:ext cx="5916474" cy="2225040"/>
        </p:xfrm>
        <a:graphic>
          <a:graphicData uri="http://schemas.openxmlformats.org/drawingml/2006/table">
            <a:tbl>
              <a:tblPr firstRow="1" bandRow="1">
                <a:tableStyleId>{5C22544A-7EE6-4342-B048-85BDC9FD1C3A}</a:tableStyleId>
              </a:tblPr>
              <a:tblGrid>
                <a:gridCol w="1908699">
                  <a:extLst>
                    <a:ext uri="{9D8B030D-6E8A-4147-A177-3AD203B41FA5}">
                      <a16:colId xmlns:a16="http://schemas.microsoft.com/office/drawing/2014/main" val="2538537584"/>
                    </a:ext>
                  </a:extLst>
                </a:gridCol>
                <a:gridCol w="4007775">
                  <a:extLst>
                    <a:ext uri="{9D8B030D-6E8A-4147-A177-3AD203B41FA5}">
                      <a16:colId xmlns:a16="http://schemas.microsoft.com/office/drawing/2014/main" val="2910814460"/>
                    </a:ext>
                  </a:extLst>
                </a:gridCol>
              </a:tblGrid>
              <a:tr h="370840">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Attribute</a:t>
                      </a:r>
                      <a:endParaRPr lang="th-TH" sz="1200" dirty="0">
                        <a:latin typeface="Arial" panose="020B0604020202020204" pitchFamily="34" charset="0"/>
                      </a:endParaRPr>
                    </a:p>
                  </a:txBody>
                  <a:tcPr anchor="ctr"/>
                </a:tc>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Description</a:t>
                      </a:r>
                      <a:endParaRPr lang="th-TH" sz="1200" dirty="0">
                        <a:latin typeface="Arial" panose="020B0604020202020204" pitchFamily="34" charset="0"/>
                      </a:endParaRPr>
                    </a:p>
                  </a:txBody>
                  <a:tcPr anchor="ctr"/>
                </a:tc>
                <a:extLst>
                  <a:ext uri="{0D108BD9-81ED-4DB2-BD59-A6C34878D82A}">
                    <a16:rowId xmlns:a16="http://schemas.microsoft.com/office/drawing/2014/main" val="332481847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horizontal_fov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Horizontal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335628294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points_per_second</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Points generated by all lasers per second.</a:t>
                      </a:r>
                      <a:endParaRPr lang="th-TH" sz="1200" dirty="0">
                        <a:latin typeface="Arial" panose="020B0604020202020204" pitchFamily="34" charset="0"/>
                      </a:endParaRPr>
                    </a:p>
                  </a:txBody>
                  <a:tcPr/>
                </a:tc>
                <a:extLst>
                  <a:ext uri="{0D108BD9-81ED-4DB2-BD59-A6C34878D82A}">
                    <a16:rowId xmlns:a16="http://schemas.microsoft.com/office/drawing/2014/main" val="74178844"/>
                  </a:ext>
                </a:extLst>
              </a:tr>
              <a:tr h="370840">
                <a:tc>
                  <a:txBody>
                    <a:bodyPr/>
                    <a:lstStyle/>
                    <a:p>
                      <a:pPr algn="ctr"/>
                      <a:r>
                        <a:rPr lang="en-US" sz="1200" b="0" i="0" kern="1200" dirty="0">
                          <a:solidFill>
                            <a:schemeClr val="dk1"/>
                          </a:solidFill>
                          <a:effectLst/>
                          <a:latin typeface="Arial" panose="020B0604020202020204" pitchFamily="34" charset="0"/>
                          <a:ea typeface="+mn-ea"/>
                          <a:cs typeface="Arial" panose="020B0604020202020204" pitchFamily="34" charset="0"/>
                        </a:rPr>
                        <a:t>range</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Maximum distance to measure/raycast in meters.</a:t>
                      </a:r>
                      <a:endParaRPr lang="th-TH" sz="1200" dirty="0">
                        <a:latin typeface="Arial" panose="020B0604020202020204" pitchFamily="34" charset="0"/>
                      </a:endParaRPr>
                    </a:p>
                  </a:txBody>
                  <a:tcPr/>
                </a:tc>
                <a:extLst>
                  <a:ext uri="{0D108BD9-81ED-4DB2-BD59-A6C34878D82A}">
                    <a16:rowId xmlns:a16="http://schemas.microsoft.com/office/drawing/2014/main" val="1770504024"/>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sensor_tick</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Simulation seconds between sensor captures (ticks).</a:t>
                      </a:r>
                      <a:endParaRPr lang="th-TH" sz="1200" dirty="0">
                        <a:latin typeface="Arial" panose="020B0604020202020204" pitchFamily="34" charset="0"/>
                      </a:endParaRPr>
                    </a:p>
                  </a:txBody>
                  <a:tcPr/>
                </a:tc>
                <a:extLst>
                  <a:ext uri="{0D108BD9-81ED-4DB2-BD59-A6C34878D82A}">
                    <a16:rowId xmlns:a16="http://schemas.microsoft.com/office/drawing/2014/main" val="999970777"/>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vertical_fov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Vertical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1494685087"/>
                  </a:ext>
                </a:extLst>
              </a:tr>
            </a:tbl>
          </a:graphicData>
        </a:graphic>
      </p:graphicFrame>
      <p:pic>
        <p:nvPicPr>
          <p:cNvPr id="10" name="Picture 9">
            <a:extLst>
              <a:ext uri="{FF2B5EF4-FFF2-40B4-BE49-F238E27FC236}">
                <a16:creationId xmlns:a16="http://schemas.microsoft.com/office/drawing/2014/main" id="{9187A519-AD69-50DB-44D1-892BECBA296E}"/>
              </a:ext>
            </a:extLst>
          </p:cNvPr>
          <p:cNvPicPr>
            <a:picLocks noChangeAspect="1"/>
          </p:cNvPicPr>
          <p:nvPr/>
        </p:nvPicPr>
        <p:blipFill>
          <a:blip r:embed="rId7"/>
          <a:stretch>
            <a:fillRect/>
          </a:stretch>
        </p:blipFill>
        <p:spPr>
          <a:xfrm>
            <a:off x="3236359" y="1922310"/>
            <a:ext cx="5652684" cy="1915469"/>
          </a:xfrm>
          <a:prstGeom prst="rect">
            <a:avLst/>
          </a:prstGeom>
        </p:spPr>
      </p:pic>
      <p:sp>
        <p:nvSpPr>
          <p:cNvPr id="11" name="TextBox 10">
            <a:extLst>
              <a:ext uri="{FF2B5EF4-FFF2-40B4-BE49-F238E27FC236}">
                <a16:creationId xmlns:a16="http://schemas.microsoft.com/office/drawing/2014/main" id="{491044D5-A4A6-58E4-FD91-93D430254768}"/>
              </a:ext>
            </a:extLst>
          </p:cNvPr>
          <p:cNvSpPr txBox="1"/>
          <p:nvPr/>
        </p:nvSpPr>
        <p:spPr>
          <a:xfrm>
            <a:off x="226686" y="1005019"/>
            <a:ext cx="8455265"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Radar</a:t>
            </a:r>
            <a:r>
              <a:rPr lang="en-US" sz="1400" dirty="0">
                <a:latin typeface="Arial" panose="020B0604020202020204" pitchFamily="34" charset="0"/>
                <a:cs typeface="Arial" panose="020B0604020202020204" pitchFamily="34" charset="0"/>
              </a:rPr>
              <a:t> (Radio Detection and Ranging) is a radiolocation system that uses radio waves to determine the distance (ranging), angle (azimuth), and radial velocity of objects relative to the site.</a:t>
            </a:r>
            <a:endParaRPr lang="th-TH" sz="1400" dirty="0">
              <a:latin typeface="Arial" panose="020B0604020202020204" pitchFamily="34" charset="0"/>
            </a:endParaRPr>
          </a:p>
        </p:txBody>
      </p:sp>
    </p:spTree>
    <p:extLst>
      <p:ext uri="{BB962C8B-B14F-4D97-AF65-F5344CB8AC3E}">
        <p14:creationId xmlns:p14="http://schemas.microsoft.com/office/powerpoint/2010/main" val="809915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4138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Background &amp; Purpose</a:t>
            </a:r>
            <a:endParaRPr lang="en-US" i="1" kern="0" dirty="0">
              <a:latin typeface="Arial Black" panose="020B0A04020102020204" pitchFamily="34" charset="0"/>
            </a:endParaRPr>
          </a:p>
        </p:txBody>
      </p:sp>
      <p:sp>
        <p:nvSpPr>
          <p:cNvPr id="5" name="TextBox 4"/>
          <p:cNvSpPr txBox="1"/>
          <p:nvPr/>
        </p:nvSpPr>
        <p:spPr>
          <a:xfrm>
            <a:off x="179512" y="966207"/>
            <a:ext cx="8607637" cy="2246769"/>
          </a:xfrm>
          <a:prstGeom prst="rect">
            <a:avLst/>
          </a:prstGeom>
          <a:noFill/>
        </p:spPr>
        <p:txBody>
          <a:bodyPr wrap="square" rtlCol="0">
            <a:spAutoFit/>
          </a:bodyPr>
          <a:lstStyle/>
          <a:p>
            <a:r>
              <a:rPr lang="en-US" sz="1400" dirty="0" smtClean="0">
                <a:latin typeface="Arial" panose="020B0604020202020204" pitchFamily="34" charset="0"/>
                <a:cs typeface="Arial" panose="020B0604020202020204" pitchFamily="34" charset="0"/>
              </a:rPr>
              <a:t>Currently, the automotive industry is moving toward the mobility innovation of the </a:t>
            </a:r>
            <a:r>
              <a:rPr lang="en-US" sz="1400" dirty="0">
                <a:latin typeface="Arial" panose="020B0604020202020204" pitchFamily="34" charset="0"/>
                <a:cs typeface="Arial" panose="020B0604020202020204" pitchFamily="34" charset="0"/>
              </a:rPr>
              <a:t>future which can refer to “CASE” </a:t>
            </a:r>
            <a:r>
              <a:rPr lang="en-US" sz="1400" dirty="0" smtClean="0">
                <a:latin typeface="Arial" panose="020B0604020202020204" pitchFamily="34" charset="0"/>
                <a:cs typeface="Arial" panose="020B0604020202020204" pitchFamily="34" charset="0"/>
              </a:rPr>
              <a:t>framework (Connected</a:t>
            </a:r>
            <a:r>
              <a:rPr lang="en-US" sz="1400" dirty="0">
                <a:latin typeface="Arial" panose="020B0604020202020204" pitchFamily="34" charset="0"/>
                <a:cs typeface="Arial" panose="020B0604020202020204" pitchFamily="34" charset="0"/>
              </a:rPr>
              <a:t>, Autonomous, Sharing, </a:t>
            </a:r>
            <a:r>
              <a:rPr lang="en-US" sz="1400" dirty="0" smtClean="0">
                <a:latin typeface="Arial" panose="020B0604020202020204" pitchFamily="34" charset="0"/>
                <a:cs typeface="Arial" panose="020B0604020202020204" pitchFamily="34" charset="0"/>
              </a:rPr>
              <a:t>Electric). </a:t>
            </a:r>
            <a:r>
              <a:rPr lang="en-US" sz="1400" dirty="0">
                <a:latin typeface="Arial" panose="020B0604020202020204" pitchFamily="34" charset="0"/>
                <a:cs typeface="Arial" panose="020B0604020202020204" pitchFamily="34" charset="0"/>
              </a:rPr>
              <a:t>T</a:t>
            </a:r>
            <a:r>
              <a:rPr lang="en-US" sz="1400" dirty="0" smtClean="0">
                <a:latin typeface="Arial" panose="020B0604020202020204" pitchFamily="34" charset="0"/>
                <a:cs typeface="Arial" panose="020B0604020202020204" pitchFamily="34" charset="0"/>
              </a:rPr>
              <a:t>he Digital Twins technology is one of the keys technology for this innovation.</a:t>
            </a:r>
          </a:p>
          <a:p>
            <a:endParaRPr lang="en-US" sz="1400" dirty="0" smtClean="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Thus, the automotive requirement is more complex as well as testing scenario. In order to fulfill these requirements, the system &amp; software development method has to be evolved and “Digital Twins” is one the key technology for this evolution in automotive industry.</a:t>
            </a:r>
          </a:p>
          <a:p>
            <a:endParaRPr lang="en-US" sz="1400" dirty="0">
              <a:latin typeface="Arial" panose="020B0604020202020204" pitchFamily="34" charset="0"/>
              <a:cs typeface="Arial" panose="020B0604020202020204" pitchFamily="34" charset="0"/>
            </a:endParaRPr>
          </a:p>
          <a:p>
            <a:r>
              <a:rPr lang="en-US" sz="1400" dirty="0" smtClean="0">
                <a:latin typeface="Arial" panose="020B0604020202020204" pitchFamily="34" charset="0"/>
                <a:cs typeface="Arial" panose="020B0604020202020204" pitchFamily="34" charset="0"/>
              </a:rPr>
              <a:t>We </a:t>
            </a:r>
            <a:r>
              <a:rPr lang="en-US" sz="1400" dirty="0">
                <a:latin typeface="Arial" panose="020B0604020202020204" pitchFamily="34" charset="0"/>
                <a:cs typeface="Arial" panose="020B0604020202020204" pitchFamily="34" charset="0"/>
              </a:rPr>
              <a:t>aim to </a:t>
            </a:r>
            <a:r>
              <a:rPr lang="en-US" sz="1400" u="sng" dirty="0">
                <a:latin typeface="Arial" panose="020B0604020202020204" pitchFamily="34" charset="0"/>
                <a:cs typeface="Arial" panose="020B0604020202020204" pitchFamily="34" charset="0"/>
              </a:rPr>
              <a:t>promote digital twins trend of automotive software development</a:t>
            </a:r>
            <a:r>
              <a:rPr lang="en-US" sz="1400" dirty="0">
                <a:latin typeface="Arial" panose="020B0604020202020204" pitchFamily="34" charset="0"/>
                <a:cs typeface="Arial" panose="020B0604020202020204" pitchFamily="34" charset="0"/>
              </a:rPr>
              <a:t> industry and </a:t>
            </a:r>
            <a:r>
              <a:rPr lang="en-US" sz="1400" u="sng" dirty="0">
                <a:latin typeface="Arial" panose="020B0604020202020204" pitchFamily="34" charset="0"/>
                <a:cs typeface="Arial" panose="020B0604020202020204" pitchFamily="34" charset="0"/>
              </a:rPr>
              <a:t>encourage university student to build career</a:t>
            </a:r>
            <a:r>
              <a:rPr lang="en-US" sz="1400" dirty="0">
                <a:latin typeface="Arial" panose="020B0604020202020204" pitchFamily="34" charset="0"/>
                <a:cs typeface="Arial" panose="020B0604020202020204" pitchFamily="34" charset="0"/>
              </a:rPr>
              <a:t> in automotive software development industry in Thailand</a:t>
            </a:r>
            <a:r>
              <a:rPr lang="en-US" sz="1400" dirty="0" smtClean="0">
                <a:latin typeface="Arial" panose="020B0604020202020204" pitchFamily="34" charset="0"/>
                <a:cs typeface="Arial" panose="020B0604020202020204" pitchFamily="34" charset="0"/>
              </a:rPr>
              <a:t>.</a:t>
            </a: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80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131496"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6">
            <a:extLst>
              <a:ext uri="{FF2B5EF4-FFF2-40B4-BE49-F238E27FC236}">
                <a16:creationId xmlns:a16="http://schemas.microsoft.com/office/drawing/2014/main" id="{B388CF32-B956-738A-B4CA-A9EE58017C62}"/>
              </a:ext>
            </a:extLst>
          </p:cNvPr>
          <p:cNvSpPr>
            <a:spLocks noChangeArrowheads="1"/>
          </p:cNvSpPr>
          <p:nvPr/>
        </p:nvSpPr>
        <p:spPr bwMode="auto">
          <a:xfrm>
            <a:off x="356152" y="5376080"/>
            <a:ext cx="5016910" cy="133214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RADAR,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radar_bp = bp_lib.find(</a:t>
            </a:r>
            <a:r>
              <a:rPr kumimoji="0" lang="th-TH" altLang="th-TH" sz="1000" b="0" i="0" u="none" strike="noStrike" cap="none" normalizeH="0" baseline="0">
                <a:ln>
                  <a:noFill/>
                </a:ln>
                <a:solidFill>
                  <a:srgbClr val="6A8759"/>
                </a:solidFill>
                <a:effectLst/>
                <a:latin typeface="JetBrains Mono"/>
              </a:rPr>
              <a:t>'sensor.other.radar'</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'horizontal_fov'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'vertical_fov'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 = world.spawn_actor(radar_bp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radar_init_trans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731E2B75-61AD-4484-7973-4B271F0A6362}"/>
              </a:ext>
            </a:extLst>
          </p:cNvPr>
          <p:cNvSpPr>
            <a:spLocks noChangeArrowheads="1"/>
          </p:cNvSpPr>
          <p:nvPr/>
        </p:nvSpPr>
        <p:spPr bwMode="auto">
          <a:xfrm>
            <a:off x="356153" y="1655649"/>
            <a:ext cx="5016910" cy="33458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radar_callback</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 = np.zeros((</a:t>
            </a:r>
            <a:r>
              <a:rPr kumimoji="0" lang="th-TH" altLang="th-TH" sz="1000" b="0" i="0" u="none" strike="noStrike" cap="none" normalizeH="0" baseline="0" dirty="0">
                <a:ln>
                  <a:noFill/>
                </a:ln>
                <a:solidFill>
                  <a:srgbClr val="8888C6"/>
                </a:solidFill>
                <a:effectLst/>
                <a:latin typeface="JetBrains Mono"/>
              </a:rPr>
              <a:t>len</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CC7832"/>
                </a:solidFill>
                <a:effectLst/>
                <a:latin typeface="JetBrains Mono"/>
              </a:rPr>
              <a:t>for </a:t>
            </a:r>
            <a:r>
              <a:rPr kumimoji="0" lang="th-TH" altLang="th-TH" sz="1000" b="0" i="0" u="none" strike="noStrike" cap="none" normalizeH="0" baseline="0" dirty="0">
                <a:ln>
                  <a:noFill/>
                </a:ln>
                <a:solidFill>
                  <a:srgbClr val="A9B7C6"/>
                </a:solidFill>
                <a:effectLst/>
                <a:latin typeface="JetBrains Mono"/>
              </a:rPr>
              <a:t>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 </a:t>
            </a:r>
            <a:r>
              <a:rPr kumimoji="0" lang="th-TH" altLang="th-TH" sz="1000" b="0" i="0" u="none" strike="noStrike" cap="none" normalizeH="0" baseline="0" dirty="0">
                <a:ln>
                  <a:noFill/>
                </a:ln>
                <a:solidFill>
                  <a:srgbClr val="CC7832"/>
                </a:solidFill>
                <a:effectLst/>
                <a:latin typeface="JetBrains Mono"/>
              </a:rPr>
              <a:t>in </a:t>
            </a:r>
            <a:r>
              <a:rPr kumimoji="0" lang="th-TH" altLang="th-TH" sz="1000" b="0" i="0" u="none" strike="noStrike" cap="none" normalizeH="0" baseline="0" dirty="0">
                <a:ln>
                  <a:noFill/>
                </a:ln>
                <a:solidFill>
                  <a:srgbClr val="8888C6"/>
                </a:solidFill>
                <a:effectLst/>
                <a:latin typeface="JetBrains Mono"/>
              </a:rPr>
              <a:t>enumerate</a:t>
            </a:r>
            <a:r>
              <a:rPr kumimoji="0" lang="th-TH" altLang="th-TH" sz="1000" b="0" i="0" u="none" strike="noStrike" cap="none" normalizeH="0" baseline="0" dirty="0">
                <a:ln>
                  <a:noFill/>
                </a:ln>
                <a:solidFill>
                  <a:srgbClr val="A9B7C6"/>
                </a:solidFill>
                <a:effectLst/>
                <a:latin typeface="JetBrains Mono"/>
              </a:rPr>
              <a:t>(data):</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x = detection.depth * math.cos(detection.altitude) * math.cos(detection.azimuth)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y = detection.depth * math.cos(detection.altitude) * math.sin(detection.azimuth)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z = detection.depth * math.sin(detection.altitude)</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 = [x</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y</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z</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detection.velocity]</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 = np.abs(radar_data[: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6AC8B78-FE69-8B46-10B6-FB676AEDE1CF}"/>
              </a:ext>
            </a:extLst>
          </p:cNvPr>
          <p:cNvPicPr>
            <a:picLocks noChangeAspect="1"/>
          </p:cNvPicPr>
          <p:nvPr/>
        </p:nvPicPr>
        <p:blipFill rotWithShape="1">
          <a:blip r:embed="rId6"/>
          <a:srcRect l="25790" t="30896" r="26507" b="31869"/>
          <a:stretch/>
        </p:blipFill>
        <p:spPr>
          <a:xfrm>
            <a:off x="5573182" y="1661846"/>
            <a:ext cx="3256366" cy="2042049"/>
          </a:xfrm>
          <a:prstGeom prst="rect">
            <a:avLst/>
          </a:prstGeom>
        </p:spPr>
      </p:pic>
      <p:sp>
        <p:nvSpPr>
          <p:cNvPr id="10" name="TextBox 9">
            <a:extLst>
              <a:ext uri="{FF2B5EF4-FFF2-40B4-BE49-F238E27FC236}">
                <a16:creationId xmlns:a16="http://schemas.microsoft.com/office/drawing/2014/main" id="{7B6F5683-D4AF-DB4E-0235-BB95B06AB85C}"/>
              </a:ext>
            </a:extLst>
          </p:cNvPr>
          <p:cNvSpPr txBox="1"/>
          <p:nvPr/>
        </p:nvSpPr>
        <p:spPr>
          <a:xfrm>
            <a:off x="356152" y="133710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206203-AF57-5EF9-2CD7-AD253CF8C960}"/>
              </a:ext>
            </a:extLst>
          </p:cNvPr>
          <p:cNvSpPr txBox="1"/>
          <p:nvPr/>
        </p:nvSpPr>
        <p:spPr>
          <a:xfrm>
            <a:off x="356152" y="5035300"/>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3" name="TextBox 12"/>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a:t>
            </a:r>
            <a:r>
              <a:rPr lang="en-US" sz="1400" dirty="0" smtClean="0">
                <a:latin typeface="Arial" panose="020B0604020202020204" pitchFamily="34" charset="0"/>
                <a:cs typeface="Arial" panose="020B0604020202020204" pitchFamily="34" charset="0"/>
              </a:rPr>
              <a:t>RADAR Coding Example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0318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a:extLst>
              <a:ext uri="{FF2B5EF4-FFF2-40B4-BE49-F238E27FC236}">
                <a16:creationId xmlns:a16="http://schemas.microsoft.com/office/drawing/2014/main" id="{45030A6A-08E6-F451-79C9-0C5E5F619CE6}"/>
              </a:ext>
            </a:extLst>
          </p:cNvPr>
          <p:cNvSpPr txBox="1"/>
          <p:nvPr/>
        </p:nvSpPr>
        <p:spPr>
          <a:xfrm>
            <a:off x="226681" y="1052736"/>
            <a:ext cx="380585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Global Navigation Satellite System (GNSS)</a:t>
            </a:r>
            <a:endParaRPr lang="th-TH" sz="1400" b="1" dirty="0">
              <a:latin typeface="Arial" panose="020B0604020202020204" pitchFamily="34" charset="0"/>
            </a:endParaRPr>
          </a:p>
        </p:txBody>
      </p:sp>
      <p:sp>
        <p:nvSpPr>
          <p:cNvPr id="8" name="TextBox 7">
            <a:extLst>
              <a:ext uri="{FF2B5EF4-FFF2-40B4-BE49-F238E27FC236}">
                <a16:creationId xmlns:a16="http://schemas.microsoft.com/office/drawing/2014/main" id="{4D61E725-422A-F573-B454-17C3DC5B7200}"/>
              </a:ext>
            </a:extLst>
          </p:cNvPr>
          <p:cNvSpPr txBox="1"/>
          <p:nvPr/>
        </p:nvSpPr>
        <p:spPr>
          <a:xfrm>
            <a:off x="226681" y="1375297"/>
            <a:ext cx="453681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Commonly known as GPS (Global Positioning System)</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A3B5508C-A2BE-C281-F0DA-CEF9CA1F4ED4}"/>
              </a:ext>
            </a:extLst>
          </p:cNvPr>
          <p:cNvPicPr>
            <a:picLocks noChangeAspect="1"/>
          </p:cNvPicPr>
          <p:nvPr/>
        </p:nvPicPr>
        <p:blipFill rotWithShape="1">
          <a:blip r:embed="rId6"/>
          <a:srcRect t="20608" b="18423"/>
          <a:stretch/>
        </p:blipFill>
        <p:spPr>
          <a:xfrm>
            <a:off x="1258610" y="3445750"/>
            <a:ext cx="1937227" cy="1181101"/>
          </a:xfrm>
          <a:prstGeom prst="rect">
            <a:avLst/>
          </a:prstGeom>
        </p:spPr>
      </p:pic>
      <p:pic>
        <p:nvPicPr>
          <p:cNvPr id="10" name="Picture 9">
            <a:extLst>
              <a:ext uri="{FF2B5EF4-FFF2-40B4-BE49-F238E27FC236}">
                <a16:creationId xmlns:a16="http://schemas.microsoft.com/office/drawing/2014/main" id="{B67E7F56-D4B0-BC7F-A482-09ADE45B6746}"/>
              </a:ext>
            </a:extLst>
          </p:cNvPr>
          <p:cNvPicPr>
            <a:picLocks noChangeAspect="1"/>
          </p:cNvPicPr>
          <p:nvPr/>
        </p:nvPicPr>
        <p:blipFill>
          <a:blip r:embed="rId7"/>
          <a:stretch>
            <a:fillRect/>
          </a:stretch>
        </p:blipFill>
        <p:spPr>
          <a:xfrm>
            <a:off x="4032531" y="2662409"/>
            <a:ext cx="3888432" cy="2784344"/>
          </a:xfrm>
          <a:prstGeom prst="rect">
            <a:avLst/>
          </a:prstGeom>
        </p:spPr>
      </p:pic>
    </p:spTree>
    <p:extLst>
      <p:ext uri="{BB962C8B-B14F-4D97-AF65-F5344CB8AC3E}">
        <p14:creationId xmlns:p14="http://schemas.microsoft.com/office/powerpoint/2010/main" val="1815841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1F35EFD9-58B7-12AD-C3F2-A810F4A71235}"/>
              </a:ext>
            </a:extLst>
          </p:cNvPr>
          <p:cNvPicPr>
            <a:picLocks noChangeAspect="1"/>
          </p:cNvPicPr>
          <p:nvPr/>
        </p:nvPicPr>
        <p:blipFill rotWithShape="1">
          <a:blip r:embed="rId6"/>
          <a:srcRect t="6813" b="66718"/>
          <a:stretch/>
        </p:blipFill>
        <p:spPr>
          <a:xfrm>
            <a:off x="4572001" y="1936577"/>
            <a:ext cx="4448938" cy="1266761"/>
          </a:xfrm>
          <a:prstGeom prst="rect">
            <a:avLst/>
          </a:prstGeom>
        </p:spPr>
      </p:pic>
      <p:sp>
        <p:nvSpPr>
          <p:cNvPr id="8" name="Rectangle 7">
            <a:extLst>
              <a:ext uri="{FF2B5EF4-FFF2-40B4-BE49-F238E27FC236}">
                <a16:creationId xmlns:a16="http://schemas.microsoft.com/office/drawing/2014/main" id="{96B249BC-DF30-6FB8-3FED-AD6F058CD6BB}"/>
              </a:ext>
            </a:extLst>
          </p:cNvPr>
          <p:cNvSpPr/>
          <p:nvPr/>
        </p:nvSpPr>
        <p:spPr>
          <a:xfrm>
            <a:off x="4593463" y="1943943"/>
            <a:ext cx="2885238" cy="515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AEE603A2-0973-8F4F-DA8A-DEEC2B325602}"/>
              </a:ext>
            </a:extLst>
          </p:cNvPr>
          <p:cNvSpPr>
            <a:spLocks noChangeArrowheads="1"/>
          </p:cNvSpPr>
          <p:nvPr/>
        </p:nvSpPr>
        <p:spPr bwMode="auto">
          <a:xfrm>
            <a:off x="226681" y="1803832"/>
            <a:ext cx="4249672"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navigation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gnss_bp = bp_lib.find(</a:t>
            </a:r>
            <a:r>
              <a:rPr kumimoji="0" lang="th-TH" altLang="th-TH" sz="1100" b="0" i="0" u="none" strike="noStrike" cap="none" normalizeH="0" baseline="0" dirty="0">
                <a:ln>
                  <a:noFill/>
                </a:ln>
                <a:solidFill>
                  <a:srgbClr val="6A8759"/>
                </a:solidFill>
                <a:effectLst/>
                <a:latin typeface="JetBrains Mono"/>
              </a:rPr>
              <a:t>'sensor.other.gnss'</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 = world.spawn_actor(gnss_bp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r>
              <a:rPr kumimoji="0" lang="th-TH" altLang="th-TH" sz="1100" b="0" i="0" u="none" strike="noStrike" cap="none" normalizeH="0" baseline="0" dirty="0" smtClean="0">
                <a:ln>
                  <a:noFill/>
                </a:ln>
                <a:solidFill>
                  <a:srgbClr val="A9B7C6"/>
                </a:solidFill>
                <a:effectLst/>
                <a:latin typeface="JetBrains Mono"/>
              </a:rPr>
              <a:t>)</a:t>
            </a:r>
            <a:endParaRPr kumimoji="0" lang="en-US" altLang="th-TH" sz="1100" b="0" i="0" u="none" strike="noStrike" cap="none" normalizeH="0" baseline="0" dirty="0" smtClean="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31535360-E315-0CC0-81D2-98E5E1F13E9D}"/>
              </a:ext>
            </a:extLst>
          </p:cNvPr>
          <p:cNvSpPr>
            <a:spLocks noChangeArrowheads="1"/>
          </p:cNvSpPr>
          <p:nvPr/>
        </p:nvSpPr>
        <p:spPr bwMode="auto">
          <a:xfrm>
            <a:off x="226681" y="3101329"/>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err="1">
                <a:ln>
                  <a:noFill/>
                </a:ln>
                <a:solidFill>
                  <a:srgbClr val="FFC66D"/>
                </a:solidFill>
                <a:effectLst/>
                <a:latin typeface="JetBrains Mono"/>
              </a:rPr>
              <a:t>gnss</a:t>
            </a:r>
            <a:r>
              <a:rPr kumimoji="0" lang="th-TH" altLang="th-TH" sz="1100" b="0" i="0" u="none" strike="noStrike" cap="none" normalizeH="0" baseline="0" dirty="0">
                <a:ln>
                  <a:noFill/>
                </a:ln>
                <a:solidFill>
                  <a:srgbClr val="FFC66D"/>
                </a:solidFill>
                <a:effectLst/>
                <a:latin typeface="JetBrains Mono"/>
              </a:rPr>
              <a:t>_callback</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 [data.</a:t>
            </a:r>
            <a:r>
              <a:rPr kumimoji="0" lang="th-TH" altLang="th-TH" sz="1100" b="0" i="0" u="none" strike="noStrike" cap="none" normalizeH="0" baseline="0" dirty="0" err="1">
                <a:ln>
                  <a:noFill/>
                </a:ln>
                <a:solidFill>
                  <a:srgbClr val="A9B7C6"/>
                </a:solidFill>
                <a:effectLst/>
                <a:latin typeface="JetBrains Mono"/>
              </a:rPr>
              <a:t>latitude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err="1">
                <a:ln>
                  <a:noFill/>
                </a:ln>
                <a:solidFill>
                  <a:srgbClr val="A9B7C6"/>
                </a:solidFill>
                <a:effectLst/>
                <a:latin typeface="JetBrains Mono"/>
              </a:rPr>
              <a:t>longitude</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11EADE2-024D-F997-1C1A-520E417D560D}"/>
              </a:ext>
            </a:extLst>
          </p:cNvPr>
          <p:cNvSpPr>
            <a:spLocks noChangeArrowheads="1"/>
          </p:cNvSpPr>
          <p:nvPr/>
        </p:nvSpPr>
        <p:spPr bwMode="auto">
          <a:xfrm>
            <a:off x="226681" y="4459759"/>
            <a:ext cx="4249672" cy="76944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r>
              <a:rPr kumimoji="0" lang="th-TH" altLang="th-TH" sz="1100" b="0" i="0" u="none" strike="noStrike" cap="none" normalizeH="0" baseline="0" dirty="0">
                <a:ln>
                  <a:noFill/>
                </a:ln>
                <a:solidFill>
                  <a:srgbClr val="A9B7C6"/>
                </a:solidFill>
                <a:effectLst/>
                <a:latin typeface="JetBrains Mono"/>
              </a:rPr>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event: gnss_callback(event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r>
              <a:rPr kumimoji="0" lang="th-TH" altLang="th-TH" sz="1100" b="0" i="0" u="none" strike="noStrike" cap="none" normalizeH="0" baseline="0" dirty="0" smtClean="0">
                <a:ln>
                  <a:noFill/>
                </a:ln>
                <a:solidFill>
                  <a:srgbClr val="A9B7C6"/>
                </a:solidFill>
                <a:effectLst/>
                <a:latin typeface="JetBrains Mono"/>
              </a:rPr>
              <a:t>))</a:t>
            </a:r>
            <a:endParaRPr kumimoji="0" lang="en-US" altLang="th-TH" sz="1100" b="0" i="0" u="none" strike="noStrike" cap="none" normalizeH="0" baseline="0" dirty="0" smtClean="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CD3A9AD5-9C74-6F9A-BB01-0B744BDB2D43}"/>
              </a:ext>
            </a:extLst>
          </p:cNvPr>
          <p:cNvSpPr>
            <a:spLocks noChangeArrowheads="1"/>
          </p:cNvSpPr>
          <p:nvPr/>
        </p:nvSpPr>
        <p:spPr bwMode="auto">
          <a:xfrm>
            <a:off x="226681" y="3624403"/>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CC7832"/>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AA1C2C8-0850-F196-A548-E73FAC0FA5FC}"/>
              </a:ext>
            </a:extLst>
          </p:cNvPr>
          <p:cNvSpPr txBox="1"/>
          <p:nvPr/>
        </p:nvSpPr>
        <p:spPr>
          <a:xfrm>
            <a:off x="226681" y="1484784"/>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83F84A0-4385-18F9-D732-7D9A000ACC1B}"/>
              </a:ext>
            </a:extLst>
          </p:cNvPr>
          <p:cNvSpPr txBox="1"/>
          <p:nvPr/>
        </p:nvSpPr>
        <p:spPr>
          <a:xfrm>
            <a:off x="226681" y="2780928"/>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16768B1-5B74-392C-AE56-77CAF7292BB7}"/>
              </a:ext>
            </a:extLst>
          </p:cNvPr>
          <p:cNvSpPr txBox="1"/>
          <p:nvPr/>
        </p:nvSpPr>
        <p:spPr>
          <a:xfrm>
            <a:off x="226681" y="4173261"/>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Navigation </a:t>
            </a:r>
            <a:r>
              <a:rPr lang="en-US" sz="1400" dirty="0" smtClean="0">
                <a:latin typeface="Arial" panose="020B0604020202020204" pitchFamily="34" charset="0"/>
                <a:cs typeface="Arial" panose="020B0604020202020204" pitchFamily="34" charset="0"/>
              </a:rPr>
              <a:t>Coding Example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8809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6A9641D9-092C-78ED-8E93-633F103227A8}"/>
              </a:ext>
            </a:extLst>
          </p:cNvPr>
          <p:cNvPicPr>
            <a:picLocks noChangeAspect="1"/>
          </p:cNvPicPr>
          <p:nvPr/>
        </p:nvPicPr>
        <p:blipFill>
          <a:blip r:embed="rId6"/>
          <a:stretch>
            <a:fillRect/>
          </a:stretch>
        </p:blipFill>
        <p:spPr>
          <a:xfrm>
            <a:off x="1122704" y="2391719"/>
            <a:ext cx="6905625" cy="3666887"/>
          </a:xfrm>
          <a:prstGeom prst="rect">
            <a:avLst/>
          </a:prstGeom>
        </p:spPr>
      </p:pic>
      <p:sp>
        <p:nvSpPr>
          <p:cNvPr id="8" name="TextBox 7">
            <a:extLst>
              <a:ext uri="{FF2B5EF4-FFF2-40B4-BE49-F238E27FC236}">
                <a16:creationId xmlns:a16="http://schemas.microsoft.com/office/drawing/2014/main" id="{DC9EAC42-8BAB-3734-51CF-0395EB58D016}"/>
              </a:ext>
            </a:extLst>
          </p:cNvPr>
          <p:cNvSpPr txBox="1"/>
          <p:nvPr/>
        </p:nvSpPr>
        <p:spPr>
          <a:xfrm>
            <a:off x="235464" y="1239185"/>
            <a:ext cx="8702736" cy="523220"/>
          </a:xfrm>
          <a:prstGeom prst="rect">
            <a:avLst/>
          </a:prstGeom>
          <a:noFill/>
        </p:spPr>
        <p:txBody>
          <a:bodyPr wrap="square">
            <a:spAutoFit/>
          </a:bodyPr>
          <a:lstStyle/>
          <a:p>
            <a:r>
              <a:rPr lang="en-US" sz="1400" b="1" i="0" u="sng" dirty="0">
                <a:solidFill>
                  <a:srgbClr val="212529"/>
                </a:solidFill>
                <a:effectLst/>
                <a:latin typeface="Arial" panose="020B0604020202020204" pitchFamily="34" charset="0"/>
                <a:cs typeface="Arial" panose="020B0604020202020204" pitchFamily="34" charset="0"/>
              </a:rPr>
              <a:t>Inertial Measurement Unit (IMU)</a:t>
            </a:r>
            <a:r>
              <a:rPr lang="en-US" sz="1400" i="0" dirty="0">
                <a:solidFill>
                  <a:srgbClr val="212529"/>
                </a:solidFill>
                <a:effectLst/>
                <a:latin typeface="Arial" panose="020B0604020202020204" pitchFamily="34" charset="0"/>
                <a:cs typeface="Arial" panose="020B0604020202020204" pitchFamily="34" charset="0"/>
              </a:rPr>
              <a:t> </a:t>
            </a:r>
            <a:r>
              <a:rPr lang="en-US" sz="1400" b="0" i="0" dirty="0">
                <a:solidFill>
                  <a:srgbClr val="212529"/>
                </a:solidFill>
                <a:effectLst/>
                <a:latin typeface="Arial" panose="020B0604020202020204" pitchFamily="34" charset="0"/>
                <a:cs typeface="Arial" panose="020B0604020202020204" pitchFamily="34" charset="0"/>
              </a:rPr>
              <a:t>is a device that typically consists of gyroscopes to measure and report angular rate and accelerometers to measure and report specific force.</a:t>
            </a:r>
            <a:endParaRPr lang="th-TH" sz="1400" dirty="0">
              <a:latin typeface="Arial" panose="020B0604020202020204" pitchFamily="34" charset="0"/>
            </a:endParaRPr>
          </a:p>
        </p:txBody>
      </p:sp>
    </p:spTree>
    <p:extLst>
      <p:ext uri="{BB962C8B-B14F-4D97-AF65-F5344CB8AC3E}">
        <p14:creationId xmlns:p14="http://schemas.microsoft.com/office/powerpoint/2010/main" val="196592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7630A4EA-6233-9FBA-B4F4-C39553FBA416}"/>
              </a:ext>
            </a:extLst>
          </p:cNvPr>
          <p:cNvPicPr>
            <a:picLocks noChangeAspect="1"/>
          </p:cNvPicPr>
          <p:nvPr/>
        </p:nvPicPr>
        <p:blipFill rotWithShape="1">
          <a:blip r:embed="rId6"/>
          <a:srcRect t="6813" b="66718"/>
          <a:stretch/>
        </p:blipFill>
        <p:spPr>
          <a:xfrm>
            <a:off x="4782332" y="1556792"/>
            <a:ext cx="4238606" cy="1141328"/>
          </a:xfrm>
          <a:prstGeom prst="rect">
            <a:avLst/>
          </a:prstGeom>
        </p:spPr>
      </p:pic>
      <p:sp>
        <p:nvSpPr>
          <p:cNvPr id="8" name="Rectangle 7">
            <a:extLst>
              <a:ext uri="{FF2B5EF4-FFF2-40B4-BE49-F238E27FC236}">
                <a16:creationId xmlns:a16="http://schemas.microsoft.com/office/drawing/2014/main" id="{0AD6741B-CDB5-277B-6CD0-6F11135F2599}"/>
              </a:ext>
            </a:extLst>
          </p:cNvPr>
          <p:cNvSpPr/>
          <p:nvPr/>
        </p:nvSpPr>
        <p:spPr>
          <a:xfrm>
            <a:off x="4782332" y="1556792"/>
            <a:ext cx="2642028" cy="4958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236D0D32-5459-AD8C-9EB6-C4B44A6D0549}"/>
              </a:ext>
            </a:extLst>
          </p:cNvPr>
          <p:cNvSpPr>
            <a:spLocks noChangeArrowheads="1"/>
          </p:cNvSpPr>
          <p:nvPr/>
        </p:nvSpPr>
        <p:spPr bwMode="auto">
          <a:xfrm>
            <a:off x="342591" y="1625534"/>
            <a:ext cx="4373425"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inertial measurement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imu_bp = bp_lib.find(</a:t>
            </a:r>
            <a:r>
              <a:rPr kumimoji="0" lang="th-TH" altLang="th-TH" sz="1100" b="0" i="0" u="none" strike="noStrike" cap="none" normalizeH="0" baseline="0" dirty="0">
                <a:ln>
                  <a:noFill/>
                </a:ln>
                <a:solidFill>
                  <a:srgbClr val="6A8759"/>
                </a:solidFill>
                <a:effectLst/>
                <a:latin typeface="JetBrains Mono"/>
              </a:rPr>
              <a:t>'sensor.other.imu'</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imu_sensor = world.spawn_actor(imu_bp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r>
              <a:rPr kumimoji="0" lang="th-TH" altLang="th-TH" sz="1100" b="0" i="0" u="none" strike="noStrike" cap="none" normalizeH="0" baseline="0" dirty="0" smtClean="0">
                <a:ln>
                  <a:noFill/>
                </a:ln>
                <a:solidFill>
                  <a:srgbClr val="A9B7C6"/>
                </a:solidFill>
                <a:effectLst/>
                <a:latin typeface="JetBrains Mono"/>
              </a:rPr>
              <a:t>)</a:t>
            </a:r>
            <a:endParaRPr kumimoji="0" lang="en-US" altLang="th-TH" sz="1100" b="0" i="0" u="none" strike="noStrike" cap="none" normalizeH="0" baseline="0" dirty="0" smtClean="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4FF2DAC-625E-D220-A867-29648358C77F}"/>
              </a:ext>
            </a:extLst>
          </p:cNvPr>
          <p:cNvSpPr>
            <a:spLocks noChangeArrowheads="1"/>
          </p:cNvSpPr>
          <p:nvPr/>
        </p:nvSpPr>
        <p:spPr bwMode="auto">
          <a:xfrm>
            <a:off x="342591" y="2914077"/>
            <a:ext cx="4373425" cy="11049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a:ln>
                  <a:noFill/>
                </a:ln>
                <a:solidFill>
                  <a:srgbClr val="CC7832"/>
                </a:solidFill>
                <a:effectLst/>
                <a:latin typeface="JetBrains Mono"/>
              </a:rPr>
              <a:t>def </a:t>
            </a:r>
            <a:r>
              <a:rPr kumimoji="0" lang="th-TH" altLang="th-TH" sz="1100" b="0" i="0" u="none" strike="noStrike" cap="none" normalizeH="0" baseline="0">
                <a:ln>
                  <a:noFill/>
                </a:ln>
                <a:solidFill>
                  <a:srgbClr val="FFC66D"/>
                </a:solidFill>
                <a:effectLst/>
                <a:latin typeface="JetBrains Mono"/>
              </a:rPr>
              <a:t>imu_callback</a:t>
            </a:r>
            <a:r>
              <a:rPr kumimoji="0" lang="th-TH" altLang="th-TH" sz="1100" b="0" i="0" u="none" strike="noStrike" cap="none" normalizeH="0" baseline="0">
                <a:ln>
                  <a:noFill/>
                </a:ln>
                <a:solidFill>
                  <a:srgbClr val="A9B7C6"/>
                </a:solidFill>
                <a:effectLst/>
                <a:latin typeface="JetBrains Mono"/>
              </a:rPr>
              <a:t>(data</a:t>
            </a: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A9B7C6"/>
                </a:solidFill>
                <a:effectLst/>
                <a:latin typeface="JetBrains Mono"/>
              </a:rPr>
              <a:t>data_dict):</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data_dict[</a:t>
            </a:r>
            <a:r>
              <a:rPr kumimoji="0" lang="th-TH" altLang="th-TH" sz="1100" b="0" i="0" u="none" strike="noStrike" cap="none" normalizeH="0" baseline="0">
                <a:ln>
                  <a:noFill/>
                </a:ln>
                <a:solidFill>
                  <a:srgbClr val="6A8759"/>
                </a:solidFill>
                <a:effectLst/>
                <a:latin typeface="JetBrains Mono"/>
              </a:rPr>
              <a:t>'imu'</a:t>
            </a:r>
            <a:r>
              <a:rPr kumimoji="0" lang="th-TH" altLang="th-TH" sz="1100" b="0" i="0" u="none" strike="noStrike" cap="none" normalizeH="0" baseline="0">
                <a:ln>
                  <a:noFill/>
                </a:ln>
                <a:solidFill>
                  <a:srgbClr val="A9B7C6"/>
                </a:solidFill>
                <a:effectLst/>
                <a:latin typeface="JetBrains Mono"/>
              </a:rPr>
              <a:t>] = {</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r>
              <a:rPr kumimoji="0" lang="th-TH" altLang="th-TH" sz="1100" b="0" i="0" u="none" strike="noStrike" cap="none" normalizeH="0" baseline="0">
                <a:ln>
                  <a:noFill/>
                </a:ln>
                <a:solidFill>
                  <a:srgbClr val="6A8759"/>
                </a:solidFill>
                <a:effectLst/>
                <a:latin typeface="JetBrains Mono"/>
              </a:rPr>
              <a:t>'gyro'</a:t>
            </a:r>
            <a:r>
              <a:rPr kumimoji="0" lang="th-TH" altLang="th-TH" sz="1100" b="0" i="0" u="none" strike="noStrike" cap="none" normalizeH="0" baseline="0">
                <a:ln>
                  <a:noFill/>
                </a:ln>
                <a:solidFill>
                  <a:srgbClr val="A9B7C6"/>
                </a:solidFill>
                <a:effectLst/>
                <a:latin typeface="JetBrains Mono"/>
              </a:rPr>
              <a:t>: data.gyroscope</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'accel'</a:t>
            </a:r>
            <a:r>
              <a:rPr kumimoji="0" lang="th-TH" altLang="th-TH" sz="1100" b="0" i="0" u="none" strike="noStrike" cap="none" normalizeH="0" baseline="0">
                <a:ln>
                  <a:noFill/>
                </a:ln>
                <a:solidFill>
                  <a:srgbClr val="A9B7C6"/>
                </a:solidFill>
                <a:effectLst/>
                <a:latin typeface="JetBrains Mono"/>
              </a:rPr>
              <a:t>: data.accelerometer</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'compass'</a:t>
            </a:r>
            <a:r>
              <a:rPr kumimoji="0" lang="th-TH" altLang="th-TH" sz="1100" b="0" i="0" u="none" strike="noStrike" cap="none" normalizeH="0" baseline="0">
                <a:ln>
                  <a:noFill/>
                </a:ln>
                <a:solidFill>
                  <a:srgbClr val="A9B7C6"/>
                </a:solidFill>
                <a:effectLst/>
                <a:latin typeface="JetBrains Mono"/>
              </a:rPr>
              <a:t>: data.compass</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endParaRPr kumimoji="0" lang="th-TH" altLang="th-TH"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E534726-B09C-8046-96ED-10510E67AF9E}"/>
              </a:ext>
            </a:extLst>
          </p:cNvPr>
          <p:cNvSpPr>
            <a:spLocks noChangeArrowheads="1"/>
          </p:cNvSpPr>
          <p:nvPr/>
        </p:nvSpPr>
        <p:spPr bwMode="auto">
          <a:xfrm>
            <a:off x="342591" y="5807621"/>
            <a:ext cx="4373425" cy="42969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r>
              <a:rPr kumimoji="0" lang="th-TH" altLang="th-TH" sz="1100" b="0" i="0" u="none" strike="noStrike" cap="none" normalizeH="0" baseline="0" dirty="0">
                <a:ln>
                  <a:noFill/>
                </a:ln>
                <a:solidFill>
                  <a:srgbClr val="A9B7C6"/>
                </a:solidFill>
                <a:effectLst/>
                <a:latin typeface="JetBrains Mono"/>
              </a:rPr>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_callback(</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7EEAEE58-848B-B5CD-63F8-D9AF7306F0E4}"/>
              </a:ext>
            </a:extLst>
          </p:cNvPr>
          <p:cNvSpPr>
            <a:spLocks noChangeArrowheads="1"/>
          </p:cNvSpPr>
          <p:nvPr/>
        </p:nvSpPr>
        <p:spPr bwMode="auto">
          <a:xfrm>
            <a:off x="342591" y="4097700"/>
            <a:ext cx="4373425" cy="12737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CC7832"/>
                </a:solidFill>
                <a:effectLst/>
                <a:latin typeface="JetBrains Mono"/>
              </a:rPr>
              <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imu</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gyro</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accel</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compass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br>
              <a:rPr kumimoji="0" lang="th-TH" altLang="th-TH" sz="1100" b="0" i="0" u="none" strike="noStrike" cap="none" normalizeH="0" baseline="0" dirty="0">
                <a:ln>
                  <a:noFill/>
                </a:ln>
                <a:solidFill>
                  <a:srgbClr val="6897BB"/>
                </a:solidFill>
                <a:effectLst/>
                <a:latin typeface="JetBrains Mono"/>
              </a:rPr>
            </a:br>
            <a:r>
              <a:rPr kumimoji="0" lang="th-TH" altLang="th-TH" sz="1100" b="0" i="0" u="none" strike="noStrike" cap="none" normalizeH="0" baseline="0" dirty="0">
                <a:ln>
                  <a:noFill/>
                </a:ln>
                <a:solidFill>
                  <a:srgbClr val="6897BB"/>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1145ED7B-9A0E-9C29-6646-ACE69250C930}"/>
              </a:ext>
            </a:extLst>
          </p:cNvPr>
          <p:cNvSpPr txBox="1"/>
          <p:nvPr/>
        </p:nvSpPr>
        <p:spPr>
          <a:xfrm>
            <a:off x="342591" y="1340768"/>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FCEFAC7-BB15-6F87-5878-92DE11FA9448}"/>
              </a:ext>
            </a:extLst>
          </p:cNvPr>
          <p:cNvSpPr txBox="1"/>
          <p:nvPr/>
        </p:nvSpPr>
        <p:spPr>
          <a:xfrm>
            <a:off x="342591" y="256268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2AA94B0-692F-D6EB-2ADB-1761E4420DDA}"/>
              </a:ext>
            </a:extLst>
          </p:cNvPr>
          <p:cNvSpPr txBox="1"/>
          <p:nvPr/>
        </p:nvSpPr>
        <p:spPr>
          <a:xfrm>
            <a:off x="342591" y="545268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a:t>
            </a:r>
            <a:r>
              <a:rPr lang="en-US" sz="1400" dirty="0" smtClean="0">
                <a:latin typeface="Arial" panose="020B0604020202020204" pitchFamily="34" charset="0"/>
                <a:cs typeface="Arial" panose="020B0604020202020204" pitchFamily="34" charset="0"/>
              </a:rPr>
              <a:t>IMU Coding Example</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9197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609736" cy="707886"/>
          </a:xfrm>
          <a:prstGeom prst="rect">
            <a:avLst/>
          </a:prstGeom>
        </p:spPr>
        <p:txBody>
          <a:bodyPr wrap="none">
            <a:spAutoFit/>
          </a:bodyPr>
          <a:lstStyle/>
          <a:p>
            <a:pPr lvl="0">
              <a:defRPr/>
            </a:pPr>
            <a:r>
              <a:rPr lang="en-US" sz="4000" b="1" kern="0" dirty="0" smtClean="0">
                <a:latin typeface="Arial" panose="020B0604020202020204" pitchFamily="34" charset="0"/>
                <a:cs typeface="Arial" panose="020B0604020202020204" pitchFamily="34" charset="0"/>
              </a:rPr>
              <a:t>Demo</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49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059832" y="3140968"/>
            <a:ext cx="2518638"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Appendix</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76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Resource</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p:cNvSpPr txBox="1"/>
          <p:nvPr/>
        </p:nvSpPr>
        <p:spPr>
          <a:xfrm>
            <a:off x="276275" y="980729"/>
            <a:ext cx="3575645" cy="738664"/>
          </a:xfrm>
          <a:prstGeom prst="rect">
            <a:avLst/>
          </a:prstGeom>
          <a:noFill/>
        </p:spPr>
        <p:txBody>
          <a:bodyPr wrap="square" rtlCol="0">
            <a:spAutoFit/>
          </a:bodyPr>
          <a:lstStyle/>
          <a:p>
            <a:pPr marL="285750" indent="-28575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Demo</a:t>
            </a:r>
          </a:p>
          <a:p>
            <a:pPr marL="285750" indent="-28575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Document</a:t>
            </a:r>
          </a:p>
          <a:p>
            <a:pPr marL="285750" indent="-285750">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Installer</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1435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2901821" y="3140968"/>
            <a:ext cx="3347391" cy="707886"/>
          </a:xfrm>
          <a:prstGeom prst="rect">
            <a:avLst/>
          </a:prstGeom>
        </p:spPr>
        <p:txBody>
          <a:bodyPr wrap="none">
            <a:spAutoFit/>
          </a:bodyPr>
          <a:lstStyle/>
          <a:p>
            <a:pPr lvl="0">
              <a:defRPr/>
            </a:pPr>
            <a:r>
              <a:rPr lang="en-US" sz="4000" b="1" kern="0" dirty="0" smtClean="0">
                <a:latin typeface="Arial" panose="020B0604020202020204" pitchFamily="34" charset="0"/>
                <a:cs typeface="Arial" panose="020B0604020202020204" pitchFamily="34" charset="0"/>
              </a:rPr>
              <a:t>Digital Twins</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9730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digital twins are a digital representation of a physical object, process or system.</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 digital twins are a computer program that uses real world data to create simulations, study performance issues and generate possible improvements which can then be applied back to the original physical object.</a:t>
            </a:r>
          </a:p>
        </p:txBody>
      </p:sp>
      <p:sp>
        <p:nvSpPr>
          <p:cNvPr id="47" name="TextBox 4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a:t>
            </a:r>
            <a:r>
              <a:rPr lang="en-US" sz="1000" dirty="0" smtClean="0">
                <a:latin typeface="Arial" panose="020B0604020202020204" pitchFamily="34" charset="0"/>
                <a:ea typeface="メイリオ" panose="020B0604030504040204" pitchFamily="50" charset="-128"/>
                <a:cs typeface="Arial" panose="020B0604020202020204" pitchFamily="34" charset="0"/>
              </a:rPr>
              <a:t>https</a:t>
            </a:r>
            <a:r>
              <a:rPr lang="en-US" sz="1000" dirty="0">
                <a:latin typeface="Arial" panose="020B0604020202020204" pitchFamily="34" charset="0"/>
                <a:ea typeface="メイリオ" panose="020B0604030504040204" pitchFamily="50" charset="-128"/>
                <a:cs typeface="Arial" panose="020B0604020202020204" pitchFamily="34" charset="0"/>
              </a:rPr>
              <a:t>://</a:t>
            </a:r>
            <a:r>
              <a:rPr lang="en-US" sz="1000" dirty="0" smtClean="0">
                <a:latin typeface="Arial" panose="020B0604020202020204" pitchFamily="34" charset="0"/>
                <a:ea typeface="メイリオ" panose="020B0604030504040204" pitchFamily="50" charset="-128"/>
                <a:cs typeface="Arial" panose="020B0604020202020204" pitchFamily="34" charset="0"/>
              </a:rPr>
              <a:t>www.mdpi.com/2571-5577/5/4/65/htm</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are Digital Twins?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Group 29"/>
          <p:cNvGrpSpPr/>
          <p:nvPr/>
        </p:nvGrpSpPr>
        <p:grpSpPr>
          <a:xfrm>
            <a:off x="1825716" y="2708920"/>
            <a:ext cx="5315223" cy="2934397"/>
            <a:chOff x="1835696" y="2996952"/>
            <a:chExt cx="5315223" cy="2934397"/>
          </a:xfrm>
        </p:grpSpPr>
        <p:pic>
          <p:nvPicPr>
            <p:cNvPr id="31" name="Picture 30">
              <a:extLst>
                <a:ext uri="{FF2B5EF4-FFF2-40B4-BE49-F238E27FC236}">
                  <a16:creationId xmlns:a16="http://schemas.microsoft.com/office/drawing/2014/main" id="{F72131E2-D007-0669-1BA2-33329F52FB4E}"/>
                </a:ext>
              </a:extLst>
            </p:cNvPr>
            <p:cNvPicPr>
              <a:picLocks noChangeAspect="1"/>
            </p:cNvPicPr>
            <p:nvPr/>
          </p:nvPicPr>
          <p:blipFill>
            <a:blip r:embed="rId6"/>
            <a:stretch>
              <a:fillRect/>
            </a:stretch>
          </p:blipFill>
          <p:spPr>
            <a:xfrm>
              <a:off x="1835696" y="2996952"/>
              <a:ext cx="5315223" cy="2730640"/>
            </a:xfrm>
            <a:prstGeom prst="rect">
              <a:avLst/>
            </a:prstGeom>
          </p:spPr>
        </p:pic>
        <p:sp>
          <p:nvSpPr>
            <p:cNvPr id="32" name="TextBox 6">
              <a:extLst>
                <a:ext uri="{FF2B5EF4-FFF2-40B4-BE49-F238E27FC236}">
                  <a16:creationId xmlns:a16="http://schemas.microsoft.com/office/drawing/2014/main" id="{3622DB60-D25A-325E-8F32-09A0710CDE84}"/>
                </a:ext>
              </a:extLst>
            </p:cNvPr>
            <p:cNvSpPr txBox="1"/>
            <p:nvPr/>
          </p:nvSpPr>
          <p:spPr>
            <a:xfrm>
              <a:off x="3545225" y="5685128"/>
              <a:ext cx="1876210" cy="24622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thaiDist"/>
              <a:r>
                <a:rPr lang="en-US" sz="1000" i="1" dirty="0" smtClean="0">
                  <a:latin typeface="Arial" panose="020B0604020202020204" pitchFamily="34" charset="0"/>
                  <a:cs typeface="Arial" panose="020B0604020202020204" pitchFamily="34" charset="0"/>
                </a:rPr>
                <a:t>Figure 1: Digital twins concept</a:t>
              </a:r>
              <a:endParaRPr lang="en-US" sz="10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06285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Benefit</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13" name="Table 3">
            <a:extLst>
              <a:ext uri="{FF2B5EF4-FFF2-40B4-BE49-F238E27FC236}">
                <a16:creationId xmlns:a16="http://schemas.microsoft.com/office/drawing/2014/main" id="{3682827C-9C3C-5D08-5C86-11EF526A4CB9}"/>
              </a:ext>
            </a:extLst>
          </p:cNvPr>
          <p:cNvGraphicFramePr>
            <a:graphicFrameLocks noGrp="1"/>
          </p:cNvGraphicFramePr>
          <p:nvPr>
            <p:extLst>
              <p:ext uri="{D42A27DB-BD31-4B8C-83A1-F6EECF244321}">
                <p14:modId xmlns:p14="http://schemas.microsoft.com/office/powerpoint/2010/main" val="3937065728"/>
              </p:ext>
            </p:extLst>
          </p:nvPr>
        </p:nvGraphicFramePr>
        <p:xfrm>
          <a:off x="212834" y="1193910"/>
          <a:ext cx="8574316" cy="2500366"/>
        </p:xfrm>
        <a:graphic>
          <a:graphicData uri="http://schemas.openxmlformats.org/drawingml/2006/table">
            <a:tbl>
              <a:tblPr firstRow="1" bandRow="1">
                <a:tableStyleId>{5C22544A-7EE6-4342-B048-85BDC9FD1C3A}</a:tableStyleId>
              </a:tblPr>
              <a:tblGrid>
                <a:gridCol w="758374">
                  <a:extLst>
                    <a:ext uri="{9D8B030D-6E8A-4147-A177-3AD203B41FA5}">
                      <a16:colId xmlns:a16="http://schemas.microsoft.com/office/drawing/2014/main" val="466536168"/>
                    </a:ext>
                  </a:extLst>
                </a:gridCol>
                <a:gridCol w="936104">
                  <a:extLst>
                    <a:ext uri="{9D8B030D-6E8A-4147-A177-3AD203B41FA5}">
                      <a16:colId xmlns:a16="http://schemas.microsoft.com/office/drawing/2014/main" val="797653639"/>
                    </a:ext>
                  </a:extLst>
                </a:gridCol>
                <a:gridCol w="6879838">
                  <a:extLst>
                    <a:ext uri="{9D8B030D-6E8A-4147-A177-3AD203B41FA5}">
                      <a16:colId xmlns:a16="http://schemas.microsoft.com/office/drawing/2014/main" val="898943236"/>
                    </a:ext>
                  </a:extLst>
                </a:gridCol>
              </a:tblGrid>
              <a:tr h="326371">
                <a:tc>
                  <a:txBody>
                    <a:bodyPr/>
                    <a:lstStyle/>
                    <a:p>
                      <a:pPr algn="ctr"/>
                      <a:r>
                        <a:rPr lang="en-US" sz="1600" dirty="0">
                          <a:latin typeface="Arial" panose="020B0604020202020204" pitchFamily="34" charset="0"/>
                          <a:cs typeface="Arial" panose="020B0604020202020204" pitchFamily="34" charset="0"/>
                        </a:rPr>
                        <a:t>No.</a:t>
                      </a:r>
                    </a:p>
                  </a:txBody>
                  <a:tcPr anchor="ctr"/>
                </a:tc>
                <a:tc>
                  <a:txBody>
                    <a:bodyPr/>
                    <a:lstStyle/>
                    <a:p>
                      <a:pPr algn="ctr"/>
                      <a:r>
                        <a:rPr lang="en-US" sz="1600" dirty="0">
                          <a:latin typeface="Arial" panose="020B0604020202020204" pitchFamily="34" charset="0"/>
                          <a:cs typeface="Arial" panose="020B0604020202020204" pitchFamily="34" charset="0"/>
                        </a:rPr>
                        <a:t>Type</a:t>
                      </a:r>
                    </a:p>
                  </a:txBody>
                  <a:tcPr anchor="ctr"/>
                </a:tc>
                <a:tc>
                  <a:txBody>
                    <a:bodyPr/>
                    <a:lstStyle/>
                    <a:p>
                      <a:pPr algn="ctr"/>
                      <a:r>
                        <a:rPr lang="en-US" sz="1600" dirty="0" smtClean="0">
                          <a:latin typeface="Arial" panose="020B0604020202020204" pitchFamily="34" charset="0"/>
                          <a:cs typeface="Arial" panose="020B0604020202020204" pitchFamily="34" charset="0"/>
                        </a:rPr>
                        <a:t>Benefit</a:t>
                      </a:r>
                      <a:endParaRPr 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176343107"/>
                  </a:ext>
                </a:extLst>
              </a:tr>
              <a:tr h="716783">
                <a:tc>
                  <a:txBody>
                    <a:bodyPr/>
                    <a:lstStyle/>
                    <a:p>
                      <a:pPr algn="ctr"/>
                      <a:r>
                        <a:rPr lang="en-US" sz="1400" dirty="0">
                          <a:latin typeface="Arial" panose="020B0604020202020204" pitchFamily="34" charset="0"/>
                          <a:cs typeface="Arial" panose="020B0604020202020204" pitchFamily="34" charset="0"/>
                        </a:rPr>
                        <a:t>1</a:t>
                      </a:r>
                    </a:p>
                  </a:txBody>
                  <a:tcPr/>
                </a:tc>
                <a:tc>
                  <a:txBody>
                    <a:bodyPr/>
                    <a:lstStyle/>
                    <a:p>
                      <a:pPr algn="ctr"/>
                      <a:r>
                        <a:rPr lang="en-US" sz="1400" dirty="0">
                          <a:latin typeface="Arial" panose="020B0604020202020204" pitchFamily="34" charset="0"/>
                          <a:cs typeface="Arial" panose="020B0604020202020204" pitchFamily="34" charset="0"/>
                        </a:rPr>
                        <a:t>Process</a:t>
                      </a:r>
                    </a:p>
                  </a:txBody>
                  <a:tcPr/>
                </a:tc>
                <a:tc>
                  <a:txBody>
                    <a:bodyPr/>
                    <a:lstStyle/>
                    <a:p>
                      <a:pPr algn="l"/>
                      <a:r>
                        <a:rPr lang="en-US" sz="1400" dirty="0">
                          <a:latin typeface="Arial" panose="020B0604020202020204" pitchFamily="34" charset="0"/>
                          <a:cs typeface="Arial" panose="020B0604020202020204" pitchFamily="34" charset="0"/>
                        </a:rPr>
                        <a:t>Digital </a:t>
                      </a:r>
                      <a:r>
                        <a:rPr lang="en-US" sz="1400" dirty="0" smtClean="0">
                          <a:latin typeface="Arial" panose="020B0604020202020204" pitchFamily="34" charset="0"/>
                          <a:cs typeface="Arial" panose="020B0604020202020204" pitchFamily="34" charset="0"/>
                        </a:rPr>
                        <a:t>twins </a:t>
                      </a:r>
                      <a:r>
                        <a:rPr lang="en-US" sz="1400" dirty="0">
                          <a:latin typeface="Arial" panose="020B0604020202020204" pitchFamily="34" charset="0"/>
                          <a:cs typeface="Arial" panose="020B0604020202020204" pitchFamily="34" charset="0"/>
                        </a:rPr>
                        <a:t>can help to mirror and monitor production systems that are all synchronized to operate at peak efficiency, or will delays in one system affect others.</a:t>
                      </a:r>
                    </a:p>
                  </a:txBody>
                  <a:tcPr/>
                </a:tc>
                <a:extLst>
                  <a:ext uri="{0D108BD9-81ED-4DB2-BD59-A6C34878D82A}">
                    <a16:rowId xmlns:a16="http://schemas.microsoft.com/office/drawing/2014/main" val="1098609368"/>
                  </a:ext>
                </a:extLst>
              </a:tr>
              <a:tr h="716783">
                <a:tc>
                  <a:txBody>
                    <a:bodyPr/>
                    <a:lstStyle/>
                    <a:p>
                      <a:pPr algn="ctr"/>
                      <a:r>
                        <a:rPr lang="en-US" sz="1400" dirty="0">
                          <a:latin typeface="Arial" panose="020B0604020202020204" pitchFamily="34" charset="0"/>
                          <a:cs typeface="Arial" panose="020B0604020202020204" pitchFamily="34" charset="0"/>
                        </a:rPr>
                        <a:t>2</a:t>
                      </a:r>
                    </a:p>
                  </a:txBody>
                  <a:tcPr/>
                </a:tc>
                <a:tc>
                  <a:txBody>
                    <a:bodyPr/>
                    <a:lstStyle/>
                    <a:p>
                      <a:pPr algn="ctr"/>
                      <a:r>
                        <a:rPr lang="en-US" sz="1400" dirty="0">
                          <a:latin typeface="Arial" panose="020B0604020202020204" pitchFamily="34" charset="0"/>
                          <a:cs typeface="Arial" panose="020B0604020202020204" pitchFamily="34" charset="0"/>
                        </a:rPr>
                        <a:t>Product</a:t>
                      </a:r>
                    </a:p>
                  </a:txBody>
                  <a:tcPr/>
                </a:tc>
                <a:tc>
                  <a:txBody>
                    <a:bodyPr/>
                    <a:lstStyle/>
                    <a:p>
                      <a:pPr algn="l"/>
                      <a:r>
                        <a:rPr lang="en-US" sz="1400" dirty="0">
                          <a:latin typeface="Arial" panose="020B0604020202020204" pitchFamily="34" charset="0"/>
                          <a:cs typeface="Arial" panose="020B0604020202020204" pitchFamily="34" charset="0"/>
                        </a:rPr>
                        <a:t>ADAS architecture is increased the ability to respond or detect threats by the knowledge obtained from sensor data stored on cloud and processed on digital twin.</a:t>
                      </a:r>
                    </a:p>
                  </a:txBody>
                  <a:tcPr/>
                </a:tc>
                <a:extLst>
                  <a:ext uri="{0D108BD9-81ED-4DB2-BD59-A6C34878D82A}">
                    <a16:rowId xmlns:a16="http://schemas.microsoft.com/office/drawing/2014/main" val="4234701994"/>
                  </a:ext>
                </a:extLst>
              </a:tr>
              <a:tr h="716783">
                <a:tc>
                  <a:txBody>
                    <a:bodyPr/>
                    <a:lstStyle/>
                    <a:p>
                      <a:pPr algn="ctr"/>
                      <a:r>
                        <a:rPr lang="en-US" sz="1400" dirty="0">
                          <a:latin typeface="Arial" panose="020B0604020202020204" pitchFamily="34" charset="0"/>
                          <a:cs typeface="Arial" panose="020B0604020202020204" pitchFamily="34" charset="0"/>
                        </a:rPr>
                        <a:t>3</a:t>
                      </a:r>
                    </a:p>
                  </a:txBody>
                  <a:tcPr/>
                </a:tc>
                <a:tc>
                  <a:txBody>
                    <a:bodyPr/>
                    <a:lstStyle/>
                    <a:p>
                      <a:pPr algn="ctr"/>
                      <a:r>
                        <a:rPr lang="en-US" sz="1400" dirty="0">
                          <a:latin typeface="Arial" panose="020B0604020202020204" pitchFamily="34" charset="0"/>
                          <a:cs typeface="Arial" panose="020B0604020202020204" pitchFamily="34" charset="0"/>
                        </a:rPr>
                        <a:t>Service</a:t>
                      </a:r>
                    </a:p>
                  </a:txBody>
                  <a:tcPr/>
                </a:tc>
                <a:tc>
                  <a:txBody>
                    <a:bodyPr/>
                    <a:lstStyle/>
                    <a:p>
                      <a:pPr algn="l"/>
                      <a:r>
                        <a:rPr lang="en-US" sz="1400" dirty="0">
                          <a:solidFill>
                            <a:schemeClr val="tx1"/>
                          </a:solidFill>
                          <a:latin typeface="Arial" panose="020B0604020202020204" pitchFamily="34" charset="0"/>
                          <a:cs typeface="Arial" panose="020B0604020202020204" pitchFamily="34" charset="0"/>
                        </a:rPr>
                        <a:t>Manufacturer maintains a digital record of the working condition of the car and also detects potential problems that are being fixed by simply downloading over-the-air (OTA) software updates.</a:t>
                      </a:r>
                    </a:p>
                  </a:txBody>
                  <a:tcPr/>
                </a:tc>
                <a:extLst>
                  <a:ext uri="{0D108BD9-81ED-4DB2-BD59-A6C34878D82A}">
                    <a16:rowId xmlns:a16="http://schemas.microsoft.com/office/drawing/2014/main" val="3251142637"/>
                  </a:ext>
                </a:extLst>
              </a:tr>
            </a:tbl>
          </a:graphicData>
        </a:graphic>
      </p:graphicFrame>
    </p:spTree>
    <p:extLst>
      <p:ext uri="{BB962C8B-B14F-4D97-AF65-F5344CB8AC3E}">
        <p14:creationId xmlns:p14="http://schemas.microsoft.com/office/powerpoint/2010/main" val="2820287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Fundamental Technologies</a:t>
            </a:r>
            <a:endParaRPr lang="en-US"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8">
            <a:extLst>
              <a:ext uri="{FF2B5EF4-FFF2-40B4-BE49-F238E27FC236}">
                <a16:creationId xmlns:a16="http://schemas.microsoft.com/office/drawing/2014/main" id="{A747B476-E39E-4341-8EEA-0206CA4801D9}"/>
              </a:ext>
            </a:extLst>
          </p:cNvPr>
          <p:cNvPicPr>
            <a:picLocks noChangeAspect="1"/>
          </p:cNvPicPr>
          <p:nvPr/>
        </p:nvPicPr>
        <p:blipFill>
          <a:blip r:embed="rId6"/>
          <a:stretch>
            <a:fillRect/>
          </a:stretch>
        </p:blipFill>
        <p:spPr>
          <a:xfrm>
            <a:off x="2607177" y="2417688"/>
            <a:ext cx="3929646" cy="2757897"/>
          </a:xfrm>
          <a:prstGeom prst="rect">
            <a:avLst/>
          </a:prstGeom>
        </p:spPr>
      </p:pic>
      <p:sp>
        <p:nvSpPr>
          <p:cNvPr id="10" name="Thought Bubble: Cloud 2">
            <a:extLst>
              <a:ext uri="{FF2B5EF4-FFF2-40B4-BE49-F238E27FC236}">
                <a16:creationId xmlns:a16="http://schemas.microsoft.com/office/drawing/2014/main" id="{1BA837D8-D159-54A6-9849-8186C2039D77}"/>
              </a:ext>
            </a:extLst>
          </p:cNvPr>
          <p:cNvSpPr/>
          <p:nvPr/>
        </p:nvSpPr>
        <p:spPr bwMode="auto">
          <a:xfrm>
            <a:off x="5503978" y="2304711"/>
            <a:ext cx="3429000" cy="905065"/>
          </a:xfrm>
          <a:prstGeom prst="cloudCallout">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a:t>
            </a:r>
            <a:r>
              <a:rPr lang="en-US" sz="1200" dirty="0" smtClean="0">
                <a:solidFill>
                  <a:schemeClr val="tx1"/>
                </a:solidFill>
                <a:latin typeface="Arial" charset="0"/>
                <a:ea typeface="ＭＳ Ｐゴシック" charset="-128"/>
              </a:rPr>
              <a:t>compute large data collected from sensors with high performance processor</a:t>
            </a:r>
            <a:endParaRPr lang="en-US" sz="1200" dirty="0">
              <a:solidFill>
                <a:schemeClr val="tx1"/>
              </a:solidFill>
              <a:latin typeface="Arial" charset="0"/>
              <a:ea typeface="ＭＳ Ｐゴシック" charset="-128"/>
            </a:endParaRPr>
          </a:p>
        </p:txBody>
      </p:sp>
      <p:sp>
        <p:nvSpPr>
          <p:cNvPr id="11" name="Thought Bubble: Cloud 3">
            <a:extLst>
              <a:ext uri="{FF2B5EF4-FFF2-40B4-BE49-F238E27FC236}">
                <a16:creationId xmlns:a16="http://schemas.microsoft.com/office/drawing/2014/main" id="{123165C9-18CD-9162-3DFD-46CDC6E90670}"/>
              </a:ext>
            </a:extLst>
          </p:cNvPr>
          <p:cNvSpPr/>
          <p:nvPr/>
        </p:nvSpPr>
        <p:spPr bwMode="auto">
          <a:xfrm>
            <a:off x="5416150" y="5009976"/>
            <a:ext cx="3430096" cy="905065"/>
          </a:xfrm>
          <a:prstGeom prst="cloudCallout">
            <a:avLst>
              <a:gd name="adj1" fmla="val -27289"/>
              <a:gd name="adj2" fmla="val -59937"/>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analyze data, generate behaviors model, and decision making in digital twin. </a:t>
            </a:r>
          </a:p>
        </p:txBody>
      </p:sp>
      <p:sp>
        <p:nvSpPr>
          <p:cNvPr id="12" name="Thought Bubble: Cloud 4">
            <a:extLst>
              <a:ext uri="{FF2B5EF4-FFF2-40B4-BE49-F238E27FC236}">
                <a16:creationId xmlns:a16="http://schemas.microsoft.com/office/drawing/2014/main" id="{D5E683E4-E53F-E229-3BF6-297F6F7B7501}"/>
              </a:ext>
            </a:extLst>
          </p:cNvPr>
          <p:cNvSpPr/>
          <p:nvPr/>
        </p:nvSpPr>
        <p:spPr bwMode="auto">
          <a:xfrm>
            <a:off x="179512" y="2304711"/>
            <a:ext cx="3429000" cy="905065"/>
          </a:xfrm>
          <a:prstGeom prst="cloudCallout">
            <a:avLst>
              <a:gd name="adj1" fmla="val 23913"/>
              <a:gd name="adj2" fmla="val 59075"/>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provide the connection and access to the physical world and interlink with digital twin</a:t>
            </a:r>
          </a:p>
        </p:txBody>
      </p:sp>
      <p:sp>
        <p:nvSpPr>
          <p:cNvPr id="14" name="Thought Bubble: Cloud 6">
            <a:extLst>
              <a:ext uri="{FF2B5EF4-FFF2-40B4-BE49-F238E27FC236}">
                <a16:creationId xmlns:a16="http://schemas.microsoft.com/office/drawing/2014/main" id="{C80BD42D-919E-3D36-8A6C-E2764849742F}"/>
              </a:ext>
            </a:extLst>
          </p:cNvPr>
          <p:cNvSpPr/>
          <p:nvPr/>
        </p:nvSpPr>
        <p:spPr bwMode="auto">
          <a:xfrm>
            <a:off x="395536" y="5009976"/>
            <a:ext cx="3430096" cy="905065"/>
          </a:xfrm>
          <a:prstGeom prst="cloudCallout">
            <a:avLst>
              <a:gd name="adj1" fmla="val 27157"/>
              <a:gd name="adj2" fmla="val -59081"/>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represent appearance and behaviors of the physical object in digital twin</a:t>
            </a:r>
          </a:p>
        </p:txBody>
      </p:sp>
      <p:sp>
        <p:nvSpPr>
          <p:cNvPr id="15" name="Thought Bubble: Cloud 9">
            <a:extLst>
              <a:ext uri="{FF2B5EF4-FFF2-40B4-BE49-F238E27FC236}">
                <a16:creationId xmlns:a16="http://schemas.microsoft.com/office/drawing/2014/main" id="{731B6791-5BA7-079A-32CF-487A18619EC4}"/>
              </a:ext>
            </a:extLst>
          </p:cNvPr>
          <p:cNvSpPr/>
          <p:nvPr/>
        </p:nvSpPr>
        <p:spPr bwMode="auto">
          <a:xfrm>
            <a:off x="2526618" y="1247274"/>
            <a:ext cx="4090764" cy="905065"/>
          </a:xfrm>
          <a:prstGeom prst="cloudCallout">
            <a:avLst>
              <a:gd name="adj1" fmla="val 68"/>
              <a:gd name="adj2" fmla="val 80480"/>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detects a physical parameter of interest and converts it into electrical signal that can be measured</a:t>
            </a:r>
          </a:p>
        </p:txBody>
      </p:sp>
      <p:sp>
        <p:nvSpPr>
          <p:cNvPr id="16" name="TextBox 15">
            <a:extLst>
              <a:ext uri="{FF2B5EF4-FFF2-40B4-BE49-F238E27FC236}">
                <a16:creationId xmlns:a16="http://schemas.microsoft.com/office/drawing/2014/main" id="{3622DB60-D25A-325E-8F32-09A0710CDE84}"/>
              </a:ext>
            </a:extLst>
          </p:cNvPr>
          <p:cNvSpPr txBox="1"/>
          <p:nvPr/>
        </p:nvSpPr>
        <p:spPr>
          <a:xfrm>
            <a:off x="3682786" y="5331499"/>
            <a:ext cx="1876210" cy="400110"/>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Figure 2: Digital twins fundamental technologies</a:t>
            </a:r>
            <a:endParaRPr lang="en-US" sz="1000" i="1" dirty="0">
              <a:latin typeface="Arial" panose="020B0604020202020204" pitchFamily="34" charset="0"/>
              <a:cs typeface="Arial" panose="020B0604020202020204" pitchFamily="34" charset="0"/>
            </a:endParaRPr>
          </a:p>
        </p:txBody>
      </p:sp>
      <p:sp>
        <p:nvSpPr>
          <p:cNvPr id="17" name="TextBox 1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pic>
        <p:nvPicPr>
          <p:cNvPr id="18" name="Picture 17">
            <a:extLst>
              <a:ext uri="{FF2B5EF4-FFF2-40B4-BE49-F238E27FC236}">
                <a16:creationId xmlns:a16="http://schemas.microsoft.com/office/drawing/2014/main" id="{52F1454D-B9CB-22D5-A2B5-EE3F75D7C5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754" y="5175585"/>
            <a:ext cx="989125" cy="989125"/>
          </a:xfrm>
          <a:prstGeom prst="rect">
            <a:avLst/>
          </a:prstGeom>
        </p:spPr>
      </p:pic>
      <p:sp>
        <p:nvSpPr>
          <p:cNvPr id="2" name="Rounded Rectangle 1"/>
          <p:cNvSpPr/>
          <p:nvPr/>
        </p:nvSpPr>
        <p:spPr bwMode="auto">
          <a:xfrm>
            <a:off x="3016468" y="4309241"/>
            <a:ext cx="1339507" cy="683174"/>
          </a:xfrm>
          <a:prstGeom prst="round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Tree>
    <p:extLst>
      <p:ext uri="{BB962C8B-B14F-4D97-AF65-F5344CB8AC3E}">
        <p14:creationId xmlns:p14="http://schemas.microsoft.com/office/powerpoint/2010/main" val="126238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586303" y="3140968"/>
            <a:ext cx="1978427" cy="707886"/>
          </a:xfrm>
          <a:prstGeom prst="rect">
            <a:avLst/>
          </a:prstGeom>
        </p:spPr>
        <p:txBody>
          <a:bodyPr wrap="none">
            <a:spAutoFit/>
          </a:bodyPr>
          <a:lstStyle/>
          <a:p>
            <a:pPr lvl="0">
              <a:defRPr/>
            </a:pPr>
            <a:r>
              <a:rPr lang="en-US" sz="4000" b="1" kern="0" dirty="0" smtClean="0">
                <a:latin typeface="Arial" panose="020B0604020202020204" pitchFamily="34" charset="0"/>
                <a:cs typeface="Arial" panose="020B0604020202020204" pitchFamily="34" charset="0"/>
              </a:rPr>
              <a:t>CARLA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243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CARLA is an open-source simulator for autonomous driving research that provides open digital </a:t>
            </a:r>
          </a:p>
          <a:p>
            <a:r>
              <a:rPr lang="en-US" sz="1400" dirty="0">
                <a:latin typeface="Arial" panose="020B0604020202020204" pitchFamily="34" charset="0"/>
                <a:cs typeface="Arial" panose="020B0604020202020204" pitchFamily="34" charset="0"/>
              </a:rPr>
              <a:t>assets, flexible specification of sensor suites and environmental conditions to support development, </a:t>
            </a:r>
          </a:p>
          <a:p>
            <a:r>
              <a:rPr lang="en-US" sz="1400" dirty="0">
                <a:latin typeface="Arial" panose="020B0604020202020204" pitchFamily="34" charset="0"/>
                <a:cs typeface="Arial" panose="020B0604020202020204" pitchFamily="34" charset="0"/>
              </a:rPr>
              <a:t>training, and validation of autonomous driving systems.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This virtual simulator is also part of digital twins concept. We are going to conduct the workshop in </a:t>
            </a:r>
          </a:p>
          <a:p>
            <a:r>
              <a:rPr lang="en-US" sz="1400" dirty="0">
                <a:latin typeface="Arial" panose="020B0604020202020204" pitchFamily="34" charset="0"/>
                <a:cs typeface="Arial" panose="020B0604020202020204" pitchFamily="34" charset="0"/>
              </a:rPr>
              <a:t>order to create own autonomous driving control software and run simulation on CARLA </a:t>
            </a:r>
          </a:p>
          <a:p>
            <a:r>
              <a:rPr lang="en-US" sz="1400" dirty="0">
                <a:latin typeface="Arial" panose="020B0604020202020204" pitchFamily="34" charset="0"/>
                <a:cs typeface="Arial" panose="020B0604020202020204" pitchFamily="34" charset="0"/>
              </a:rPr>
              <a:t>environment.</a:t>
            </a:r>
          </a:p>
          <a:p>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47" name="TextBox 46"/>
          <p:cNvSpPr txBox="1"/>
          <p:nvPr/>
        </p:nvSpPr>
        <p:spPr>
          <a:xfrm>
            <a:off x="4932041" y="6557282"/>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a:t>
            </a:r>
            <a:r>
              <a:rPr lang="en-US" sz="1000" dirty="0" smtClean="0">
                <a:latin typeface="Arial" panose="020B0604020202020204" pitchFamily="34" charset="0"/>
                <a:ea typeface="メイリオ" panose="020B0604030504040204" pitchFamily="50" charset="-128"/>
                <a:cs typeface="Arial" panose="020B0604020202020204" pitchFamily="34" charset="0"/>
              </a:rPr>
              <a:t>https</a:t>
            </a:r>
            <a:r>
              <a:rPr lang="en-US" sz="1000" dirty="0">
                <a:latin typeface="Arial" panose="020B0604020202020204" pitchFamily="34" charset="0"/>
                <a:ea typeface="メイリオ" panose="020B0604030504040204" pitchFamily="50" charset="-128"/>
                <a:cs typeface="Arial" panose="020B0604020202020204" pitchFamily="34" charset="0"/>
              </a:rPr>
              <a:t>://carla.readthedocs.io/en/latest/start_introduction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CARLA?</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Group 1"/>
          <p:cNvGrpSpPr/>
          <p:nvPr/>
        </p:nvGrpSpPr>
        <p:grpSpPr>
          <a:xfrm>
            <a:off x="2107064" y="2822065"/>
            <a:ext cx="4752528" cy="3095436"/>
            <a:chOff x="1785712" y="3052883"/>
            <a:chExt cx="4752528" cy="3095436"/>
          </a:xfrm>
        </p:grpSpPr>
        <p:pic>
          <p:nvPicPr>
            <p:cNvPr id="12" name="Picture 11"/>
            <p:cNvPicPr>
              <a:picLocks noChangeAspect="1"/>
            </p:cNvPicPr>
            <p:nvPr/>
          </p:nvPicPr>
          <p:blipFill>
            <a:blip r:embed="rId6"/>
            <a:stretch>
              <a:fillRect/>
            </a:stretch>
          </p:blipFill>
          <p:spPr>
            <a:xfrm>
              <a:off x="1785712" y="3052883"/>
              <a:ext cx="4752528" cy="2834209"/>
            </a:xfrm>
            <a:prstGeom prst="rect">
              <a:avLst/>
            </a:prstGeom>
          </p:spPr>
        </p:pic>
        <p:sp>
          <p:nvSpPr>
            <p:cNvPr id="13" name="TextBox 12">
              <a:extLst>
                <a:ext uri="{FF2B5EF4-FFF2-40B4-BE49-F238E27FC236}">
                  <a16:creationId xmlns:a16="http://schemas.microsoft.com/office/drawing/2014/main" id="{3622DB60-D25A-325E-8F32-09A0710CDE84}"/>
                </a:ext>
              </a:extLst>
            </p:cNvPr>
            <p:cNvSpPr txBox="1"/>
            <p:nvPr/>
          </p:nvSpPr>
          <p:spPr>
            <a:xfrm>
              <a:off x="3036520" y="5902098"/>
              <a:ext cx="2250911" cy="246221"/>
            </a:xfrm>
            <a:prstGeom prst="rect">
              <a:avLst/>
            </a:prstGeom>
            <a:noFill/>
          </p:spPr>
          <p:txBody>
            <a:bodyPr wrap="square" rtlCol="0">
              <a:spAutoFit/>
            </a:bodyPr>
            <a:lstStyle/>
            <a:p>
              <a:pPr algn="thaiDist"/>
              <a:r>
                <a:rPr lang="en-US" sz="1000" i="1" dirty="0" smtClean="0">
                  <a:latin typeface="Arial" panose="020B0604020202020204" pitchFamily="34" charset="0"/>
                  <a:cs typeface="Arial" panose="020B0604020202020204" pitchFamily="34" charset="0"/>
                </a:rPr>
                <a:t>Figure 3: CARLA simulator overview</a:t>
              </a:r>
              <a:endParaRPr lang="en-US" sz="1000" i="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87745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テーマ1">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TME 2011 Rev.3b Template">
      <a:majorFont>
        <a:latin typeface="HG丸ｺﾞｼｯｸM-PRO"/>
        <a:ea typeface="HG丸ｺﾞｼｯｸM-PRO"/>
        <a:cs typeface=""/>
      </a:majorFont>
      <a:minorFont>
        <a:latin typeface="HG丸ｺﾞｼｯｸM-PRO"/>
        <a:ea typeface="HG丸ｺﾞｼｯｸM-PR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r" fontAlgn="base">
          <a:spcBef>
            <a:spcPct val="0"/>
          </a:spcBef>
          <a:spcAft>
            <a:spcPct val="0"/>
          </a:spcAft>
          <a:defRPr sz="1150" dirty="0">
            <a:solidFill>
              <a:schemeClr val="tx1"/>
            </a:solidFill>
            <a:latin typeface="Arial" charset="0"/>
            <a:ea typeface="ＭＳ Ｐゴシック" charset="-128"/>
          </a:defRPr>
        </a:defPPr>
      </a:lstStyle>
      <a:style>
        <a:lnRef idx="2">
          <a:schemeClr val="dk1"/>
        </a:lnRef>
        <a:fillRef idx="1">
          <a:schemeClr val="lt1"/>
        </a:fillRef>
        <a:effectRef idx="0">
          <a:schemeClr val="dk1"/>
        </a:effectRef>
        <a:fontRef idx="minor">
          <a:schemeClr val="dk1"/>
        </a:fontRef>
      </a:style>
    </a:spDef>
    <a:lnDef>
      <a:spPr bwMode="auto">
        <a:solidFill>
          <a:schemeClr val="accent1"/>
        </a:solidFill>
        <a:ln w="25400" cap="flat" cmpd="sng" algn="ctr">
          <a:solidFill>
            <a:schemeClr val="tx1"/>
          </a:solidFill>
          <a:prstDash val="solid"/>
          <a:round/>
          <a:headEnd type="none" w="med" len="med"/>
          <a:tailEnd type="none"/>
        </a:ln>
        <a:effectLst/>
      </a:spPr>
      <a:bodyPr/>
      <a:lstStyle/>
    </a:lnDef>
  </a:objectDefaults>
  <a:extraClrSchemeLst>
    <a:extraClrScheme>
      <a:clrScheme name="TME 2011 Rev.3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ME 2011 Rev.3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ME 2011 Rev.3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ME 2011 Rev.3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ME 2011 Rev.3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ME 2011 Rev.3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ME 2011 Rev.3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ME 2011 Rev.3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ME 2011 Rev.3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ME 2011 Rev.3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ME 2011 Rev.3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ME 2011 Rev.3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NEXTY_Template1</Template>
  <TotalTime>127084</TotalTime>
  <Words>2358</Words>
  <Application>Microsoft Office PowerPoint</Application>
  <PresentationFormat>On-screen Show (4:3)</PresentationFormat>
  <Paragraphs>308</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HG丸ｺﾞｼｯｸM-PRO</vt:lpstr>
      <vt:lpstr>ＭＳ Ｐゴシック</vt:lpstr>
      <vt:lpstr>Arial</vt:lpstr>
      <vt:lpstr>Arial Black</vt:lpstr>
      <vt:lpstr>Calibri</vt:lpstr>
      <vt:lpstr>Cordia New</vt:lpstr>
      <vt:lpstr>JetBrains Mono</vt:lpstr>
      <vt:lpstr>メイリオ</vt:lpstr>
      <vt:lpstr>Meiryo UI</vt:lpstr>
      <vt:lpstr>Wingdings</vt:lpstr>
      <vt:lpstr>テーマ1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TOMEN ELECTRONICS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戸田 敏生</dc:creator>
  <cp:lastModifiedBy>Kitja Wanaprachasathit</cp:lastModifiedBy>
  <cp:revision>2704</cp:revision>
  <cp:lastPrinted>2017-04-06T00:06:11Z</cp:lastPrinted>
  <dcterms:created xsi:type="dcterms:W3CDTF">2017-03-21T00:26:50Z</dcterms:created>
  <dcterms:modified xsi:type="dcterms:W3CDTF">2023-02-24T13:42:51Z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